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63" r:id="rId4"/>
    <p:sldId id="269" r:id="rId5"/>
    <p:sldId id="257" r:id="rId6"/>
    <p:sldId id="258" r:id="rId7"/>
    <p:sldId id="270" r:id="rId8"/>
    <p:sldId id="271" r:id="rId9"/>
    <p:sldId id="272" r:id="rId10"/>
    <p:sldId id="261" r:id="rId11"/>
    <p:sldId id="262" r:id="rId12"/>
    <p:sldId id="266" r:id="rId13"/>
    <p:sldId id="267" r:id="rId14"/>
    <p:sldId id="264" r:id="rId15"/>
    <p:sldId id="268" r:id="rId16"/>
    <p:sldId id="265" r:id="rId17"/>
    <p:sldId id="555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Mørkt layou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Lyst layou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per Rosenberg Mortensen" userId="90d486d6-7ae7-41e1-81d8-f56b1924f40d" providerId="ADAL" clId="{64627526-C196-4D0A-BE2E-E130E9427E39}"/>
    <pc:docChg chg="delSld">
      <pc:chgData name="Kasper Rosenberg Mortensen" userId="90d486d6-7ae7-41e1-81d8-f56b1924f40d" providerId="ADAL" clId="{64627526-C196-4D0A-BE2E-E130E9427E39}" dt="2022-03-22T14:18:30.838" v="13" actId="47"/>
      <pc:docMkLst>
        <pc:docMk/>
      </pc:docMkLst>
      <pc:sldChg chg="del">
        <pc:chgData name="Kasper Rosenberg Mortensen" userId="90d486d6-7ae7-41e1-81d8-f56b1924f40d" providerId="ADAL" clId="{64627526-C196-4D0A-BE2E-E130E9427E39}" dt="2022-03-22T14:18:09.594" v="9" actId="47"/>
        <pc:sldMkLst>
          <pc:docMk/>
          <pc:sldMk cId="308386164" sldId="273"/>
        </pc:sldMkLst>
      </pc:sldChg>
      <pc:sldChg chg="del">
        <pc:chgData name="Kasper Rosenberg Mortensen" userId="90d486d6-7ae7-41e1-81d8-f56b1924f40d" providerId="ADAL" clId="{64627526-C196-4D0A-BE2E-E130E9427E39}" dt="2022-03-22T14:17:52.556" v="1" actId="47"/>
        <pc:sldMkLst>
          <pc:docMk/>
          <pc:sldMk cId="3063468120" sldId="274"/>
        </pc:sldMkLst>
      </pc:sldChg>
      <pc:sldChg chg="del">
        <pc:chgData name="Kasper Rosenberg Mortensen" userId="90d486d6-7ae7-41e1-81d8-f56b1924f40d" providerId="ADAL" clId="{64627526-C196-4D0A-BE2E-E130E9427E39}" dt="2022-03-22T14:17:53.125" v="2" actId="47"/>
        <pc:sldMkLst>
          <pc:docMk/>
          <pc:sldMk cId="350843318" sldId="275"/>
        </pc:sldMkLst>
      </pc:sldChg>
      <pc:sldChg chg="del">
        <pc:chgData name="Kasper Rosenberg Mortensen" userId="90d486d6-7ae7-41e1-81d8-f56b1924f40d" providerId="ADAL" clId="{64627526-C196-4D0A-BE2E-E130E9427E39}" dt="2022-03-22T14:17:55.909" v="7" actId="47"/>
        <pc:sldMkLst>
          <pc:docMk/>
          <pc:sldMk cId="2250717616" sldId="299"/>
        </pc:sldMkLst>
      </pc:sldChg>
      <pc:sldChg chg="del">
        <pc:chgData name="Kasper Rosenberg Mortensen" userId="90d486d6-7ae7-41e1-81d8-f56b1924f40d" providerId="ADAL" clId="{64627526-C196-4D0A-BE2E-E130E9427E39}" dt="2022-03-22T14:18:27.391" v="10" actId="47"/>
        <pc:sldMkLst>
          <pc:docMk/>
          <pc:sldMk cId="1232136950" sldId="484"/>
        </pc:sldMkLst>
      </pc:sldChg>
      <pc:sldChg chg="del">
        <pc:chgData name="Kasper Rosenberg Mortensen" userId="90d486d6-7ae7-41e1-81d8-f56b1924f40d" providerId="ADAL" clId="{64627526-C196-4D0A-BE2E-E130E9427E39}" dt="2022-03-22T14:17:56.526" v="8" actId="47"/>
        <pc:sldMkLst>
          <pc:docMk/>
          <pc:sldMk cId="1303516430" sldId="485"/>
        </pc:sldMkLst>
      </pc:sldChg>
      <pc:sldChg chg="del">
        <pc:chgData name="Kasper Rosenberg Mortensen" userId="90d486d6-7ae7-41e1-81d8-f56b1924f40d" providerId="ADAL" clId="{64627526-C196-4D0A-BE2E-E130E9427E39}" dt="2022-03-22T14:17:53.619" v="3" actId="47"/>
        <pc:sldMkLst>
          <pc:docMk/>
          <pc:sldMk cId="3894891936" sldId="486"/>
        </pc:sldMkLst>
      </pc:sldChg>
      <pc:sldChg chg="del">
        <pc:chgData name="Kasper Rosenberg Mortensen" userId="90d486d6-7ae7-41e1-81d8-f56b1924f40d" providerId="ADAL" clId="{64627526-C196-4D0A-BE2E-E130E9427E39}" dt="2022-03-22T14:17:54.112" v="4" actId="47"/>
        <pc:sldMkLst>
          <pc:docMk/>
          <pc:sldMk cId="4154291694" sldId="487"/>
        </pc:sldMkLst>
      </pc:sldChg>
      <pc:sldChg chg="del">
        <pc:chgData name="Kasper Rosenberg Mortensen" userId="90d486d6-7ae7-41e1-81d8-f56b1924f40d" providerId="ADAL" clId="{64627526-C196-4D0A-BE2E-E130E9427E39}" dt="2022-03-22T14:17:55.275" v="6" actId="47"/>
        <pc:sldMkLst>
          <pc:docMk/>
          <pc:sldMk cId="3919697860" sldId="488"/>
        </pc:sldMkLst>
      </pc:sldChg>
      <pc:sldChg chg="del">
        <pc:chgData name="Kasper Rosenberg Mortensen" userId="90d486d6-7ae7-41e1-81d8-f56b1924f40d" providerId="ADAL" clId="{64627526-C196-4D0A-BE2E-E130E9427E39}" dt="2022-03-22T14:17:54.619" v="5" actId="47"/>
        <pc:sldMkLst>
          <pc:docMk/>
          <pc:sldMk cId="3422389410" sldId="489"/>
        </pc:sldMkLst>
      </pc:sldChg>
      <pc:sldChg chg="del">
        <pc:chgData name="Kasper Rosenberg Mortensen" userId="90d486d6-7ae7-41e1-81d8-f56b1924f40d" providerId="ADAL" clId="{64627526-C196-4D0A-BE2E-E130E9427E39}" dt="2022-03-22T14:17:51.734" v="0" actId="47"/>
        <pc:sldMkLst>
          <pc:docMk/>
          <pc:sldMk cId="2958720848" sldId="490"/>
        </pc:sldMkLst>
      </pc:sldChg>
      <pc:sldChg chg="del">
        <pc:chgData name="Kasper Rosenberg Mortensen" userId="90d486d6-7ae7-41e1-81d8-f56b1924f40d" providerId="ADAL" clId="{64627526-C196-4D0A-BE2E-E130E9427E39}" dt="2022-03-22T14:18:29.283" v="11" actId="47"/>
        <pc:sldMkLst>
          <pc:docMk/>
          <pc:sldMk cId="1666658087" sldId="556"/>
        </pc:sldMkLst>
      </pc:sldChg>
      <pc:sldChg chg="del">
        <pc:chgData name="Kasper Rosenberg Mortensen" userId="90d486d6-7ae7-41e1-81d8-f56b1924f40d" providerId="ADAL" clId="{64627526-C196-4D0A-BE2E-E130E9427E39}" dt="2022-03-22T14:18:30.025" v="12" actId="47"/>
        <pc:sldMkLst>
          <pc:docMk/>
          <pc:sldMk cId="1832895905" sldId="557"/>
        </pc:sldMkLst>
      </pc:sldChg>
      <pc:sldChg chg="del">
        <pc:chgData name="Kasper Rosenberg Mortensen" userId="90d486d6-7ae7-41e1-81d8-f56b1924f40d" providerId="ADAL" clId="{64627526-C196-4D0A-BE2E-E130E9427E39}" dt="2022-03-22T14:18:30.838" v="13" actId="47"/>
        <pc:sldMkLst>
          <pc:docMk/>
          <pc:sldMk cId="524036671" sldId="5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120274-D820-4065-AAE1-5758C42FA1FE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42B46-A44F-4A95-B6EC-BA74DF6F37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859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Politisk kommunikation = handling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42B46-A44F-4A95-B6EC-BA74DF6F37B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790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CEBF9-5500-4518-90EA-445FCDF47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550CFB3-0415-4DCF-A899-88DF6389F5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800CDC-8FE0-4894-B22B-7C09DE53B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A23A46-3524-4506-8077-C0EEAA7E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DF001B-D6C9-47B3-A7DD-27E922691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852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41D5D9-404A-4B04-A2A4-A04D96CE3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897CDAAA-BB45-4731-BBF7-7630E1563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294935-F91A-4523-86FE-5F0A8A7B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6B28A9-7D62-4DC5-A142-BAAC52533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95E764F-8BCC-4590-BE7A-94DD0019D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095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2C08B9C-B158-46C4-8940-62A98F2B0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300C60E-FDF2-49CD-95BA-4A03C45431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C30014-5EF6-49A6-8216-3FCA9B659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7909D79-D56E-47DF-A2AC-56EA58985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20CC1C-ADC2-4CE5-A08E-62EA2CBD66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202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DEF22-9850-4DDF-A5EE-89971D49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AAA142-9FE7-4D1D-95DE-4959655C2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17A266D-F5DD-4C0C-AA6C-F99FF2A38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291330B-FA1E-4CC4-851A-7CD6B4793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7A5955-8348-4D66-AA31-9733280DD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475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85AED-3F2C-4ADB-ABF5-F1CC41174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0D6BD8-CEDC-4D8C-A600-669868DF8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3E804F-CB51-4A1D-AD96-E300AFABF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58BE44-3505-4A83-8204-798B0610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67D33D4-83BD-4645-89E0-35E7391D8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2770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26399-810C-41F5-A3AB-50ECD6E89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4E011F-EB89-454E-8C18-4A519D31D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390EBAC-029F-43AE-BD6D-1D4E4E60D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76F17A-2398-4455-9123-C48347EE1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16D5DF8-33AA-4055-8B3B-BA77A566F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F0E001D-44A4-49ED-B292-BCF27311C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43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79E48-369F-4887-82B3-A4ADEBFF0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17D16E9-F25A-4276-87BD-F80DEB055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6AC6A6B-DC14-4D45-AEBB-862DCAFB1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47FAFBE-8177-4C47-88B4-5B18F58C80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4F5D9763-54C2-486D-AB2D-667641C11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8B550419-C6EC-4B9E-97E8-DA5A4E99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504EFF7-4B75-464D-88C7-089DACC37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15BFC6ED-9083-4254-B85C-93B74670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676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B9ADB-F6EA-47FB-B617-7B7B9F038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7DD8952-8ECB-4CA1-9379-97271D301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68824F71-8086-471E-8987-E3E021399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BADC99-16CA-43B6-8009-AD2336A80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290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13EF753F-7D0B-4AC8-AF47-771B870EC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509B6F0D-1BA3-485F-8739-A106D635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0C0C817-7AB9-48B0-9715-1AC884FFA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311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088AA0-4386-4D52-88BB-7D4352DB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699F29-CF36-4233-8031-05C19EBF1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09D8FCF-1E47-4BB8-947B-04FD0C520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57F1252-ACDD-476B-9B6C-98A02C166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C2F2D-93C9-486D-A06A-616FFF76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E28E7B-896B-4469-A80E-0869B177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282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EDCDF-2966-460D-805A-135243D8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98824BA-F04D-4C8F-B41A-A4E3C5CCC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3EB16CE-743B-4D61-9E15-571581916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B8095BE-330B-4143-B394-354F543FD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18F437-9215-4BAA-9C4D-71F0519E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897D88C-9D73-4710-B44A-E36425F4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1034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CBBD404-62D6-4F54-A4E5-A698D402B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48D26BB-5487-44F0-813A-CA5A93AC3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06551C-97A9-488B-9080-AC4747563A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0AA3B-C98F-4BDE-BF48-F8AC132AB021}" type="datetimeFigureOut">
              <a:rPr lang="da-DK" smtClean="0"/>
              <a:t>22-03-2022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88CC8D-C46F-4E06-8985-F392983AD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DC21471-2EAB-4BBF-80B6-B45A209496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445DA-E6B7-4399-8938-63A5CF70302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04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FEAF8E-69B6-43B9-ACED-46814E917E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2" y="338328"/>
            <a:ext cx="3877056" cy="2249424"/>
          </a:xfrm>
        </p:spPr>
        <p:txBody>
          <a:bodyPr anchor="b">
            <a:normAutofit/>
          </a:bodyPr>
          <a:lstStyle/>
          <a:p>
            <a:pPr algn="l"/>
            <a:r>
              <a:rPr lang="da-DK" sz="5000" dirty="0"/>
              <a:t>Formandens mundtlige beretning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14AD193-D1B1-4385-AAA5-327A83BBA0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2724912"/>
            <a:ext cx="3209544" cy="1155525"/>
          </a:xfrm>
        </p:spPr>
        <p:txBody>
          <a:bodyPr anchor="t">
            <a:normAutofit/>
          </a:bodyPr>
          <a:lstStyle/>
          <a:p>
            <a:pPr algn="l"/>
            <a:r>
              <a:rPr lang="da-DK" sz="2000" dirty="0"/>
              <a:t>Ballerup Lærerforenings generalforsamling 2022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8E51A88-4847-483C-8AD1-EDC236C01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579" y="329822"/>
            <a:ext cx="2611316" cy="2611316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18C3B65-4A59-43B2-A4B8-E962A2CB6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221" y="2941138"/>
            <a:ext cx="5417672" cy="373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6134C-4FD5-425A-9A5A-95561EF25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E25586A-40B9-4891-91F3-F9EDF50BFB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 descr="Kan være et billede af en eller flere personer og tekst, der siger &quot;&quot;Det skal da pả skoleskemaet&quot; Basale overlevelses- teknikker Roliganisme Toiletvaner Intersektionel forståelse Moms Judo og jiu-jitsu Videnskabelig racisme Hack-systemet Udregninger af punktafgifter&quot;">
            <a:extLst>
              <a:ext uri="{FF2B5EF4-FFF2-40B4-BE49-F238E27FC236}">
                <a16:creationId xmlns:a16="http://schemas.microsoft.com/office/drawing/2014/main" id="{315D2AF7-AE04-43FF-825F-DFB657C93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6601C2E4-607B-48BD-AC1B-A19CACF0F1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03" y="302482"/>
            <a:ext cx="1559395" cy="15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200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E3E33E01-9C82-40FC-9657-8149183F7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8403636"/>
              </p:ext>
            </p:extLst>
          </p:nvPr>
        </p:nvGraphicFramePr>
        <p:xfrm>
          <a:off x="133564" y="770562"/>
          <a:ext cx="11969394" cy="606545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03796">
                  <a:extLst>
                    <a:ext uri="{9D8B030D-6E8A-4147-A177-3AD203B41FA5}">
                      <a16:colId xmlns:a16="http://schemas.microsoft.com/office/drawing/2014/main" val="3254262710"/>
                    </a:ext>
                  </a:extLst>
                </a:gridCol>
                <a:gridCol w="1609344">
                  <a:extLst>
                    <a:ext uri="{9D8B030D-6E8A-4147-A177-3AD203B41FA5}">
                      <a16:colId xmlns:a16="http://schemas.microsoft.com/office/drawing/2014/main" val="1527808400"/>
                    </a:ext>
                  </a:extLst>
                </a:gridCol>
                <a:gridCol w="1655064">
                  <a:extLst>
                    <a:ext uri="{9D8B030D-6E8A-4147-A177-3AD203B41FA5}">
                      <a16:colId xmlns:a16="http://schemas.microsoft.com/office/drawing/2014/main" val="1304755557"/>
                    </a:ext>
                  </a:extLst>
                </a:gridCol>
                <a:gridCol w="1783080">
                  <a:extLst>
                    <a:ext uri="{9D8B030D-6E8A-4147-A177-3AD203B41FA5}">
                      <a16:colId xmlns:a16="http://schemas.microsoft.com/office/drawing/2014/main" val="982097577"/>
                    </a:ext>
                  </a:extLst>
                </a:gridCol>
                <a:gridCol w="2532888">
                  <a:extLst>
                    <a:ext uri="{9D8B030D-6E8A-4147-A177-3AD203B41FA5}">
                      <a16:colId xmlns:a16="http://schemas.microsoft.com/office/drawing/2014/main" val="1826748009"/>
                    </a:ext>
                  </a:extLst>
                </a:gridCol>
                <a:gridCol w="2785222">
                  <a:extLst>
                    <a:ext uri="{9D8B030D-6E8A-4147-A177-3AD203B41FA5}">
                      <a16:colId xmlns:a16="http://schemas.microsoft.com/office/drawing/2014/main" val="3747047456"/>
                    </a:ext>
                  </a:extLst>
                </a:gridCol>
              </a:tblGrid>
              <a:tr h="964923">
                <a:tc>
                  <a:txBody>
                    <a:bodyPr/>
                    <a:lstStyle/>
                    <a:p>
                      <a:r>
                        <a:rPr lang="da-DK" sz="2000" dirty="0"/>
                        <a:t>Kinas stridende stater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Den stærke danske enevælde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Den tyske maskine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Steinckes socialreformer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”Fri til at vælge”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dirty="0"/>
                        <a:t>Visioner, viden og vedholdenhed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11844"/>
                  </a:ext>
                </a:extLst>
              </a:tr>
              <a:tr h="964923">
                <a:tc>
                  <a:txBody>
                    <a:bodyPr/>
                    <a:lstStyle/>
                    <a:p>
                      <a:r>
                        <a:rPr lang="da-DK" sz="2000" dirty="0" err="1"/>
                        <a:t>Bureau-kratisk</a:t>
                      </a:r>
                      <a:r>
                        <a:rPr lang="da-DK" sz="2000" dirty="0"/>
                        <a:t> 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Bureaukratisk 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Bureaukratisk 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Bureaukratisk 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Bureaukratisk 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        Bureaukratisk stat</a:t>
                      </a:r>
                    </a:p>
                    <a:p>
                      <a:pPr algn="r"/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2852421"/>
                  </a:ext>
                </a:extLst>
              </a:tr>
              <a:tr h="964923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Retsstat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Retsstat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Retsstat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Retsstat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Retsstat</a:t>
                      </a:r>
                    </a:p>
                    <a:p>
                      <a:pPr algn="r"/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7814162"/>
                  </a:ext>
                </a:extLst>
              </a:tr>
              <a:tr h="964923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Demokratisk 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Demokratisk 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Demokratisk 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Demokratisk stat</a:t>
                      </a:r>
                    </a:p>
                    <a:p>
                      <a:pPr algn="r"/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659416"/>
                  </a:ext>
                </a:extLst>
              </a:tr>
              <a:tr h="964923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Velfærdsstat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Velfærdsstat</a:t>
                      </a:r>
                    </a:p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2000" dirty="0"/>
                        <a:t>Velfærdsstat</a:t>
                      </a:r>
                    </a:p>
                    <a:p>
                      <a:pPr algn="r"/>
                      <a:endParaRPr lang="da-DK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60665"/>
                  </a:ext>
                </a:extLst>
              </a:tr>
              <a:tr h="559042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b="1" dirty="0">
                          <a:highlight>
                            <a:srgbClr val="FFFF00"/>
                          </a:highlight>
                        </a:rPr>
                        <a:t>Konkurrencestat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b="1" dirty="0">
                          <a:highlight>
                            <a:srgbClr val="FFFF00"/>
                          </a:highlight>
                        </a:rPr>
                        <a:t>Konkurrencestat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277704"/>
                  </a:ext>
                </a:extLst>
              </a:tr>
              <a:tr h="559042"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2000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a-DK" sz="2000" b="1" dirty="0">
                          <a:highlight>
                            <a:srgbClr val="008000"/>
                          </a:highlight>
                        </a:rPr>
                        <a:t>Entreprenørstat?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44183"/>
                  </a:ext>
                </a:extLst>
              </a:tr>
            </a:tbl>
          </a:graphicData>
        </a:graphic>
      </p:graphicFrame>
      <p:pic>
        <p:nvPicPr>
          <p:cNvPr id="5" name="Billede 4">
            <a:extLst>
              <a:ext uri="{FF2B5EF4-FFF2-40B4-BE49-F238E27FC236}">
                <a16:creationId xmlns:a16="http://schemas.microsoft.com/office/drawing/2014/main" id="{1CFB1768-F046-4DC6-8403-14A2D9B05E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64" y="5264881"/>
            <a:ext cx="1559395" cy="1559395"/>
          </a:xfrm>
          <a:prstGeom prst="rect">
            <a:avLst/>
          </a:prstGeom>
        </p:spPr>
      </p:pic>
      <p:pic>
        <p:nvPicPr>
          <p:cNvPr id="5122" name="Picture 2" descr="Wall Cracks PNG, Clipart, Big, Big Hole, Crack, Cracked, Crack Free  Download Free PNG Download">
            <a:extLst>
              <a:ext uri="{FF2B5EF4-FFF2-40B4-BE49-F238E27FC236}">
                <a16:creationId xmlns:a16="http://schemas.microsoft.com/office/drawing/2014/main" id="{A52035E7-95C4-4879-BFD4-60421E0B20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7" t="1566" r="51575" b="1"/>
          <a:stretch/>
        </p:blipFill>
        <p:spPr bwMode="auto">
          <a:xfrm>
            <a:off x="9034272" y="770562"/>
            <a:ext cx="813247" cy="6053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61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D34BD-BD1F-4122-ACD7-BDEF5003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649" y="446737"/>
            <a:ext cx="10515600" cy="1325563"/>
          </a:xfrm>
        </p:spPr>
        <p:txBody>
          <a:bodyPr/>
          <a:lstStyle/>
          <a:p>
            <a:r>
              <a:rPr lang="da-DK" dirty="0"/>
              <a:t>Demokratiets hus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B069A531-2011-40B0-90E5-918F8044E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874283"/>
              </p:ext>
            </p:extLst>
          </p:nvPr>
        </p:nvGraphicFramePr>
        <p:xfrm>
          <a:off x="838199" y="2104053"/>
          <a:ext cx="11058332" cy="460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4583">
                  <a:extLst>
                    <a:ext uri="{9D8B030D-6E8A-4147-A177-3AD203B41FA5}">
                      <a16:colId xmlns:a16="http://schemas.microsoft.com/office/drawing/2014/main" val="560110484"/>
                    </a:ext>
                  </a:extLst>
                </a:gridCol>
                <a:gridCol w="2764583">
                  <a:extLst>
                    <a:ext uri="{9D8B030D-6E8A-4147-A177-3AD203B41FA5}">
                      <a16:colId xmlns:a16="http://schemas.microsoft.com/office/drawing/2014/main" val="3045142425"/>
                    </a:ext>
                  </a:extLst>
                </a:gridCol>
                <a:gridCol w="2764583">
                  <a:extLst>
                    <a:ext uri="{9D8B030D-6E8A-4147-A177-3AD203B41FA5}">
                      <a16:colId xmlns:a16="http://schemas.microsoft.com/office/drawing/2014/main" val="652677209"/>
                    </a:ext>
                  </a:extLst>
                </a:gridCol>
                <a:gridCol w="2764583">
                  <a:extLst>
                    <a:ext uri="{9D8B030D-6E8A-4147-A177-3AD203B41FA5}">
                      <a16:colId xmlns:a16="http://schemas.microsoft.com/office/drawing/2014/main" val="1508948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Fordør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Huset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Bagdør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Udarbejdelse af politiske visioner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a-DK" sz="20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Store politiske taler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a-DK" sz="20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Debatter i medier, hvor skillelinjer trækkes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600" dirty="0"/>
                        <a:t>Politiske beslutninger med udgangspunkt i parlamentariske muligheder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1600" dirty="0"/>
                        <a:t>Folketingsarbejde i udvalg og salen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Planer for implementering, gennemførsel og opfølgning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Inddragelse af medarbejdere, parter, leverandører eksperter mv.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Evaluering af politiske tiltags resultater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5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Logik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Traditionelt </a:t>
                      </a:r>
                    </a:p>
                    <a:p>
                      <a:r>
                        <a:rPr lang="da-DK" sz="2000" dirty="0"/>
                        <a:t>mediernes logik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Traditionelt politikernes logik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Traditionelt</a:t>
                      </a:r>
                    </a:p>
                    <a:p>
                      <a:r>
                        <a:rPr lang="da-DK" sz="2000" dirty="0"/>
                        <a:t>Embedsmændenes logik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70954"/>
                  </a:ext>
                </a:extLst>
              </a:tr>
            </a:tbl>
          </a:graphicData>
        </a:graphic>
      </p:graphicFrame>
      <p:pic>
        <p:nvPicPr>
          <p:cNvPr id="4" name="Billede 3">
            <a:extLst>
              <a:ext uri="{FF2B5EF4-FFF2-40B4-BE49-F238E27FC236}">
                <a16:creationId xmlns:a16="http://schemas.microsoft.com/office/drawing/2014/main" id="{E65BB810-BC80-4EA5-BA60-80192C6A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9" y="329822"/>
            <a:ext cx="1559395" cy="1559395"/>
          </a:xfrm>
          <a:prstGeom prst="rect">
            <a:avLst/>
          </a:prstGeom>
        </p:spPr>
      </p:pic>
      <p:sp>
        <p:nvSpPr>
          <p:cNvPr id="8" name="Ligebenet trekant 7">
            <a:extLst>
              <a:ext uri="{FF2B5EF4-FFF2-40B4-BE49-F238E27FC236}">
                <a16:creationId xmlns:a16="http://schemas.microsoft.com/office/drawing/2014/main" id="{C2C7F6AA-A175-447F-B0B6-0F7E8E9E0501}"/>
              </a:ext>
            </a:extLst>
          </p:cNvPr>
          <p:cNvSpPr/>
          <p:nvPr/>
        </p:nvSpPr>
        <p:spPr>
          <a:xfrm>
            <a:off x="838200" y="1278294"/>
            <a:ext cx="2614127" cy="82575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62893E-804E-45CB-AD2A-24260B2A6C18}"/>
              </a:ext>
            </a:extLst>
          </p:cNvPr>
          <p:cNvSpPr/>
          <p:nvPr/>
        </p:nvSpPr>
        <p:spPr>
          <a:xfrm>
            <a:off x="2743200" y="1378044"/>
            <a:ext cx="214604" cy="4123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Pil: venstre-højre 2">
            <a:extLst>
              <a:ext uri="{FF2B5EF4-FFF2-40B4-BE49-F238E27FC236}">
                <a16:creationId xmlns:a16="http://schemas.microsoft.com/office/drawing/2014/main" id="{F5F7C9CE-D86F-4550-BF5D-F4173D0B09EC}"/>
              </a:ext>
            </a:extLst>
          </p:cNvPr>
          <p:cNvSpPr/>
          <p:nvPr/>
        </p:nvSpPr>
        <p:spPr>
          <a:xfrm>
            <a:off x="4480322" y="5655009"/>
            <a:ext cx="4944140" cy="404037"/>
          </a:xfrm>
          <a:prstGeom prst="left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D7B21A-7485-419E-9B7F-A64060AA552A}"/>
              </a:ext>
            </a:extLst>
          </p:cNvPr>
          <p:cNvSpPr txBox="1"/>
          <p:nvPr/>
        </p:nvSpPr>
        <p:spPr>
          <a:xfrm>
            <a:off x="6680956" y="5092423"/>
            <a:ext cx="203981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a-DK" sz="2000" dirty="0"/>
              <a:t>Kommissioner</a:t>
            </a:r>
          </a:p>
        </p:txBody>
      </p:sp>
      <p:pic>
        <p:nvPicPr>
          <p:cNvPr id="6148" name="Picture 4" descr="Slow Down Stock Illustration - Download Image Now - iStock">
            <a:extLst>
              <a:ext uri="{FF2B5EF4-FFF2-40B4-BE49-F238E27FC236}">
                <a16:creationId xmlns:a16="http://schemas.microsoft.com/office/drawing/2014/main" id="{69FAA18A-E4E9-4672-B8E3-007E2A16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250" y="3755931"/>
            <a:ext cx="1724025" cy="17240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8755C3F3-CF7C-4058-A9CE-8C7B01ADD630}"/>
              </a:ext>
            </a:extLst>
          </p:cNvPr>
          <p:cNvSpPr/>
          <p:nvPr/>
        </p:nvSpPr>
        <p:spPr>
          <a:xfrm>
            <a:off x="6432016" y="4076581"/>
            <a:ext cx="2667000" cy="875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da-DK" sz="2000" dirty="0"/>
              <a:t>Viden fra eksperter og faglige interessenter</a:t>
            </a:r>
          </a:p>
        </p:txBody>
      </p:sp>
      <p:pic>
        <p:nvPicPr>
          <p:cNvPr id="6150" name="Picture 6" descr="Isolated tv presenter on white background. Journalist or reporter on  television or radio.:: tasmeemME.com">
            <a:extLst>
              <a:ext uri="{FF2B5EF4-FFF2-40B4-BE49-F238E27FC236}">
                <a16:creationId xmlns:a16="http://schemas.microsoft.com/office/drawing/2014/main" id="{02CF97EA-A630-40B4-93FE-68352820A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3" t="8667" r="20367" b="8000"/>
          <a:stretch/>
        </p:blipFill>
        <p:spPr bwMode="auto">
          <a:xfrm flipH="1">
            <a:off x="11168629" y="4700258"/>
            <a:ext cx="809892" cy="1559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92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41E77-DBB0-4E82-A8D1-B33D1A481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Sammen om skolen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C735031-C513-4D43-B180-3B86EAD849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495" y="260613"/>
            <a:ext cx="2013705" cy="2054592"/>
          </a:xfr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67865DEC-C51A-401E-9107-F57D50317B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7558" y="260613"/>
            <a:ext cx="2038350" cy="1343025"/>
          </a:xfrm>
          <a:prstGeom prst="rect">
            <a:avLst/>
          </a:prstGeom>
        </p:spPr>
      </p:pic>
      <p:pic>
        <p:nvPicPr>
          <p:cNvPr id="4098" name="Picture 2" descr="Pressemateriale">
            <a:extLst>
              <a:ext uri="{FF2B5EF4-FFF2-40B4-BE49-F238E27FC236}">
                <a16:creationId xmlns:a16="http://schemas.microsoft.com/office/drawing/2014/main" id="{7816D22D-FE6C-4D95-8485-FEDE10C1E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393" y="1603638"/>
            <a:ext cx="1175102" cy="71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4A78D63A-FF7A-49B4-87C3-1DEAEBF226CC}"/>
              </a:ext>
            </a:extLst>
          </p:cNvPr>
          <p:cNvSpPr/>
          <p:nvPr/>
        </p:nvSpPr>
        <p:spPr>
          <a:xfrm>
            <a:off x="1695236" y="2315205"/>
            <a:ext cx="3452117" cy="16300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Nye Nationale Test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1EA7403C-E139-4188-A95D-A50B1D3031F0}"/>
              </a:ext>
            </a:extLst>
          </p:cNvPr>
          <p:cNvSpPr/>
          <p:nvPr/>
        </p:nvSpPr>
        <p:spPr>
          <a:xfrm>
            <a:off x="3748355" y="4231240"/>
            <a:ext cx="3452117" cy="16300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Kortere skoledage</a:t>
            </a:r>
          </a:p>
        </p:txBody>
      </p:sp>
      <p:sp>
        <p:nvSpPr>
          <p:cNvPr id="11" name="Rektangel: afrundede hjørner 10">
            <a:extLst>
              <a:ext uri="{FF2B5EF4-FFF2-40B4-BE49-F238E27FC236}">
                <a16:creationId xmlns:a16="http://schemas.microsoft.com/office/drawing/2014/main" id="{6295F365-8537-4B40-BCA8-28E4E3B3D873}"/>
              </a:ext>
            </a:extLst>
          </p:cNvPr>
          <p:cNvSpPr/>
          <p:nvPr/>
        </p:nvSpPr>
        <p:spPr>
          <a:xfrm>
            <a:off x="7428230" y="2703663"/>
            <a:ext cx="3452117" cy="163007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dirty="0"/>
              <a:t>Fra elevplan til meddelelsesbog</a:t>
            </a:r>
          </a:p>
        </p:txBody>
      </p:sp>
    </p:spTree>
    <p:extLst>
      <p:ext uri="{BB962C8B-B14F-4D97-AF65-F5344CB8AC3E}">
        <p14:creationId xmlns:p14="http://schemas.microsoft.com/office/powerpoint/2010/main" val="144366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 descr="Et billede, der indeholder vektorgrafik&#10;&#10;Automatisk genereret beskrivelse">
            <a:extLst>
              <a:ext uri="{FF2B5EF4-FFF2-40B4-BE49-F238E27FC236}">
                <a16:creationId xmlns:a16="http://schemas.microsoft.com/office/drawing/2014/main" id="{CAFDEE70-9713-4C3D-A675-DFE6943C42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13296" r="13038" b="15398"/>
          <a:stretch/>
        </p:blipFill>
        <p:spPr>
          <a:xfrm>
            <a:off x="5327366" y="2346975"/>
            <a:ext cx="1443553" cy="1972638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3B123D62-BA01-4325-94E6-CD2D4004044A}"/>
              </a:ext>
            </a:extLst>
          </p:cNvPr>
          <p:cNvSpPr/>
          <p:nvPr/>
        </p:nvSpPr>
        <p:spPr>
          <a:xfrm>
            <a:off x="4575070" y="96750"/>
            <a:ext cx="2404153" cy="2081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Præstationssamfundet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5A3E710E-9079-4D9E-A7CD-9A6F7F02727A}"/>
              </a:ext>
            </a:extLst>
          </p:cNvPr>
          <p:cNvSpPr/>
          <p:nvPr/>
        </p:nvSpPr>
        <p:spPr>
          <a:xfrm>
            <a:off x="5632837" y="4824078"/>
            <a:ext cx="2404153" cy="2081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Skærm-forbruget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4BA37FE-32DF-48AC-B23A-93EA571BB4E8}"/>
              </a:ext>
            </a:extLst>
          </p:cNvPr>
          <p:cNvSpPr/>
          <p:nvPr/>
        </p:nvSpPr>
        <p:spPr>
          <a:xfrm>
            <a:off x="3091927" y="4824078"/>
            <a:ext cx="2404153" cy="2081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Moderne forældre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14F64758-7490-4829-80A3-1A2B377023E1}"/>
              </a:ext>
            </a:extLst>
          </p:cNvPr>
          <p:cNvSpPr/>
          <p:nvPr/>
        </p:nvSpPr>
        <p:spPr>
          <a:xfrm>
            <a:off x="449868" y="4117547"/>
            <a:ext cx="2517990" cy="24349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For høje normeringer i </a:t>
            </a:r>
            <a:r>
              <a:rPr lang="da-DK" sz="2400" dirty="0" err="1"/>
              <a:t>dag-institutioner</a:t>
            </a:r>
            <a:endParaRPr lang="da-DK" sz="2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6416ECBD-736C-47F1-B051-E8E5B4A89683}"/>
              </a:ext>
            </a:extLst>
          </p:cNvPr>
          <p:cNvSpPr/>
          <p:nvPr/>
        </p:nvSpPr>
        <p:spPr>
          <a:xfrm>
            <a:off x="124069" y="1929038"/>
            <a:ext cx="2404153" cy="2081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Sociale faktorer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99544559-F082-44A7-9AC4-9A9AB514D105}"/>
              </a:ext>
            </a:extLst>
          </p:cNvPr>
          <p:cNvSpPr/>
          <p:nvPr/>
        </p:nvSpPr>
        <p:spPr>
          <a:xfrm>
            <a:off x="1887908" y="189217"/>
            <a:ext cx="2404153" cy="2081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Manglende hjælp og støtte 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69D8356-274E-4544-9FE1-32473791323D}"/>
              </a:ext>
            </a:extLst>
          </p:cNvPr>
          <p:cNvSpPr/>
          <p:nvPr/>
        </p:nvSpPr>
        <p:spPr>
          <a:xfrm>
            <a:off x="9677430" y="2921260"/>
            <a:ext cx="2528222" cy="217856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Manglende specialviden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627E193-FC56-4012-B0A3-3310F91315BB}"/>
              </a:ext>
            </a:extLst>
          </p:cNvPr>
          <p:cNvSpPr/>
          <p:nvPr/>
        </p:nvSpPr>
        <p:spPr>
          <a:xfrm>
            <a:off x="7242463" y="96750"/>
            <a:ext cx="2404153" cy="2081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Biologiske faktorer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F6F5D26-2644-4572-BC29-80B35AA1700D}"/>
              </a:ext>
            </a:extLst>
          </p:cNvPr>
          <p:cNvSpPr/>
          <p:nvPr/>
        </p:nvSpPr>
        <p:spPr>
          <a:xfrm>
            <a:off x="9622254" y="785210"/>
            <a:ext cx="2404153" cy="2081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Høj </a:t>
            </a:r>
            <a:r>
              <a:rPr lang="da-DK" sz="2400" dirty="0" err="1"/>
              <a:t>klasse-kvotient</a:t>
            </a:r>
            <a:endParaRPr lang="da-DK" sz="2400" dirty="0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F18B034-3171-41EA-BB07-A5291728A2F3}"/>
              </a:ext>
            </a:extLst>
          </p:cNvPr>
          <p:cNvSpPr/>
          <p:nvPr/>
        </p:nvSpPr>
        <p:spPr>
          <a:xfrm>
            <a:off x="8161059" y="4679745"/>
            <a:ext cx="2404153" cy="208150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/>
              <a:t>For få to-lærertimer</a:t>
            </a:r>
          </a:p>
        </p:txBody>
      </p:sp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B2938DC-0CB8-4EC1-9FAB-9C2EAB745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4300" y="2603785"/>
            <a:ext cx="2346126" cy="14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7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kstfelt 15">
            <a:extLst>
              <a:ext uri="{FF2B5EF4-FFF2-40B4-BE49-F238E27FC236}">
                <a16:creationId xmlns:a16="http://schemas.microsoft.com/office/drawing/2014/main" id="{8736785F-5F2C-4570-899B-C5AD53C13C56}"/>
              </a:ext>
            </a:extLst>
          </p:cNvPr>
          <p:cNvSpPr txBox="1"/>
          <p:nvPr/>
        </p:nvSpPr>
        <p:spPr>
          <a:xfrm>
            <a:off x="4864360" y="1356188"/>
            <a:ext cx="51165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Inklusionsreformen 2012</a:t>
            </a:r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endParaRPr lang="da-DK" sz="2400" b="1" dirty="0"/>
          </a:p>
          <a:p>
            <a:r>
              <a:rPr lang="da-DK" sz="2400" b="1" dirty="0"/>
              <a:t>96% målsætning</a:t>
            </a:r>
          </a:p>
        </p:txBody>
      </p:sp>
      <p:pic>
        <p:nvPicPr>
          <p:cNvPr id="18" name="Billede 17" descr="Et billede, der indeholder tekst, køleskab&#10;&#10;Automatisk genereret beskrivelse">
            <a:extLst>
              <a:ext uri="{FF2B5EF4-FFF2-40B4-BE49-F238E27FC236}">
                <a16:creationId xmlns:a16="http://schemas.microsoft.com/office/drawing/2014/main" id="{02F9D084-0BBB-4AAE-908A-ADAD5E166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313" y="1807341"/>
            <a:ext cx="6024541" cy="338378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6B3E4B0-C5AE-45A2-BAD2-F8DC7F241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539" y="0"/>
            <a:ext cx="2726933" cy="991063"/>
          </a:xfrm>
        </p:spPr>
        <p:txBody>
          <a:bodyPr/>
          <a:lstStyle/>
          <a:p>
            <a:r>
              <a:rPr lang="da-DK" b="1" dirty="0"/>
              <a:t>Inklusion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426F6A5-BC90-4F71-B5A8-6E1235EABB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35017"/>
          <a:stretch/>
        </p:blipFill>
        <p:spPr>
          <a:xfrm>
            <a:off x="410627" y="1453628"/>
            <a:ext cx="4268742" cy="5136687"/>
          </a:xfrm>
          <a:prstGeom prst="rect">
            <a:avLst/>
          </a:prstGeom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E6D1151C-7716-43CA-8429-02519D7DA2A1}"/>
              </a:ext>
            </a:extLst>
          </p:cNvPr>
          <p:cNvSpPr txBox="1"/>
          <p:nvPr/>
        </p:nvSpPr>
        <p:spPr>
          <a:xfrm>
            <a:off x="380144" y="698643"/>
            <a:ext cx="4020406" cy="564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Kommunalreform 2007 </a:t>
            </a:r>
          </a:p>
          <a:p>
            <a:r>
              <a:rPr lang="da-DK" sz="2400" dirty="0"/>
              <a:t>Fra 271 kommuner til 98</a:t>
            </a:r>
          </a:p>
          <a:p>
            <a:r>
              <a:rPr lang="da-DK" sz="2400" dirty="0"/>
              <a:t>13 amter nedlagt 5 regioner oprettet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Specialundervisningen blev kommunaliseret</a:t>
            </a:r>
          </a:p>
        </p:txBody>
      </p:sp>
      <p:sp>
        <p:nvSpPr>
          <p:cNvPr id="8" name="Pil: højre 7">
            <a:extLst>
              <a:ext uri="{FF2B5EF4-FFF2-40B4-BE49-F238E27FC236}">
                <a16:creationId xmlns:a16="http://schemas.microsoft.com/office/drawing/2014/main" id="{D9331E10-50FA-4739-A31A-CA3E8A5A7FDD}"/>
              </a:ext>
            </a:extLst>
          </p:cNvPr>
          <p:cNvSpPr/>
          <p:nvPr/>
        </p:nvSpPr>
        <p:spPr>
          <a:xfrm>
            <a:off x="3411020" y="3412304"/>
            <a:ext cx="873303" cy="42380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65A513BE-A530-449C-9843-25936A578A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8162" y="1892050"/>
            <a:ext cx="5886129" cy="3464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Pil: højre 18">
            <a:extLst>
              <a:ext uri="{FF2B5EF4-FFF2-40B4-BE49-F238E27FC236}">
                <a16:creationId xmlns:a16="http://schemas.microsoft.com/office/drawing/2014/main" id="{1BE6B0FA-48FC-4214-A04C-23C36A73EC67}"/>
              </a:ext>
            </a:extLst>
          </p:cNvPr>
          <p:cNvSpPr/>
          <p:nvPr/>
        </p:nvSpPr>
        <p:spPr>
          <a:xfrm>
            <a:off x="9531743" y="3340993"/>
            <a:ext cx="926387" cy="3476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582F66DB-D5C8-4EF5-B660-83D347966D51}"/>
              </a:ext>
            </a:extLst>
          </p:cNvPr>
          <p:cNvSpPr txBox="1"/>
          <p:nvPr/>
        </p:nvSpPr>
        <p:spPr>
          <a:xfrm>
            <a:off x="9359759" y="931329"/>
            <a:ext cx="3068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/>
              <a:t>Årlige budgetoverskridelser</a:t>
            </a:r>
          </a:p>
        </p:txBody>
      </p:sp>
    </p:spTree>
    <p:extLst>
      <p:ext uri="{BB962C8B-B14F-4D97-AF65-F5344CB8AC3E}">
        <p14:creationId xmlns:p14="http://schemas.microsoft.com/office/powerpoint/2010/main" val="109854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  <p:bldP spid="8" grpId="0" animBg="1"/>
      <p:bldP spid="19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83B14D43-5F0A-476B-9549-2287199E25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02" y="60039"/>
            <a:ext cx="9322950" cy="64328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5971DF4-B8B7-44D2-AD44-92E26C29F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085272FC-946C-414F-9E47-42466618FD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75715">
            <a:off x="6722817" y="2232327"/>
            <a:ext cx="3875348" cy="258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F777F54-6D67-46AF-A05C-0DFD2D24C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03" y="302482"/>
            <a:ext cx="1559395" cy="1559395"/>
          </a:xfrm>
          <a:prstGeom prst="rect">
            <a:avLst/>
          </a:prstGeom>
        </p:spPr>
      </p:pic>
      <p:pic>
        <p:nvPicPr>
          <p:cNvPr id="3074" name="Picture 2" descr="Sådan hjælper Danmarks 8 største NGO'er i Ukraine">
            <a:extLst>
              <a:ext uri="{FF2B5EF4-FFF2-40B4-BE49-F238E27FC236}">
                <a16:creationId xmlns:a16="http://schemas.microsoft.com/office/drawing/2014/main" id="{FDA11D55-1938-42AC-AFE4-150034441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1873">
            <a:off x="1452709" y="644420"/>
            <a:ext cx="2194258" cy="1426268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40000"/>
              </a:schemeClr>
            </a:glow>
            <a:outerShdw dist="50800" dir="5400000" sx="1000" sy="1000" algn="ctr" rotWithShape="0">
              <a:srgbClr val="000000">
                <a:alpha val="0"/>
              </a:srgbClr>
            </a:outerShd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6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513CB-9EED-4BE6-8619-776F4AB2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Lærernes professionelle stemme!</a:t>
            </a:r>
          </a:p>
        </p:txBody>
      </p:sp>
      <p:pic>
        <p:nvPicPr>
          <p:cNvPr id="6146" name="Picture 2" descr="What are the goals of public speaking? What occasions call for a speech  presentation? - Quora">
            <a:extLst>
              <a:ext uri="{FF2B5EF4-FFF2-40B4-BE49-F238E27FC236}">
                <a16:creationId xmlns:a16="http://schemas.microsoft.com/office/drawing/2014/main" id="{711357AB-E5B2-4904-9782-7822E83C0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10569"/>
            <a:ext cx="7620000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82F1D3A-F59E-4B80-8081-DCCC6C6AA1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03" y="302482"/>
            <a:ext cx="1559395" cy="15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4955FC0-1A5F-4558-A4B8-46BE37BAE2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811" y="643466"/>
            <a:ext cx="9948333" cy="5571067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E1621E25-7C96-4ADE-813D-2629858BAEA3}"/>
              </a:ext>
            </a:extLst>
          </p:cNvPr>
          <p:cNvSpPr/>
          <p:nvPr/>
        </p:nvSpPr>
        <p:spPr>
          <a:xfrm>
            <a:off x="6120548" y="1965136"/>
            <a:ext cx="1160891" cy="1463863"/>
          </a:xfrm>
          <a:prstGeom prst="ellips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a-DK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4348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Billede 30">
            <a:extLst>
              <a:ext uri="{FF2B5EF4-FFF2-40B4-BE49-F238E27FC236}">
                <a16:creationId xmlns:a16="http://schemas.microsoft.com/office/drawing/2014/main" id="{659A8C3A-01CE-4F9F-997A-5677A0AFC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35" y="749083"/>
            <a:ext cx="2903460" cy="595814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2F472DD-9400-4E68-A6BC-04B6C1F3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0276" y="131675"/>
            <a:ext cx="8151688" cy="1073257"/>
          </a:xfrm>
        </p:spPr>
        <p:txBody>
          <a:bodyPr>
            <a:normAutofit/>
          </a:bodyPr>
          <a:lstStyle/>
          <a:p>
            <a:r>
              <a:rPr lang="da-DK" b="1" dirty="0"/>
              <a:t>Danskernes mistrivsel 16- 24 årige</a:t>
            </a:r>
          </a:p>
        </p:txBody>
      </p:sp>
      <p:pic>
        <p:nvPicPr>
          <p:cNvPr id="33" name="Billede 32">
            <a:extLst>
              <a:ext uri="{FF2B5EF4-FFF2-40B4-BE49-F238E27FC236}">
                <a16:creationId xmlns:a16="http://schemas.microsoft.com/office/drawing/2014/main" id="{AFFE940C-03C5-4490-9940-A4B16C623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76" y="939877"/>
            <a:ext cx="4268009" cy="2666162"/>
          </a:xfrm>
          <a:prstGeom prst="rect">
            <a:avLst/>
          </a:prstGeom>
        </p:spPr>
      </p:pic>
      <p:pic>
        <p:nvPicPr>
          <p:cNvPr id="35" name="Billede 34">
            <a:extLst>
              <a:ext uri="{FF2B5EF4-FFF2-40B4-BE49-F238E27FC236}">
                <a16:creationId xmlns:a16="http://schemas.microsoft.com/office/drawing/2014/main" id="{9523F308-37A1-49C3-978E-CA0A507CE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76" y="3691614"/>
            <a:ext cx="4268009" cy="2735903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8CE46158-EA4C-4DCE-B8F6-D2D41D00CA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140" y="1795975"/>
            <a:ext cx="2903460" cy="34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9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FC2FF-1AC0-4D24-B30E-6ED37871D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EFCF021-977F-47DD-B24E-17E0CDD9C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42931A9-DDC4-45EC-89FE-250A5DB2A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021" y="120344"/>
            <a:ext cx="1768874" cy="1768874"/>
          </a:xfrm>
          <a:prstGeom prst="rect">
            <a:avLst/>
          </a:prstGeom>
        </p:spPr>
      </p:pic>
      <p:pic>
        <p:nvPicPr>
          <p:cNvPr id="1026" name="Picture 2" descr="Kommunikationsforum | Med et nyt århundreder kommer nye problemer som vi  ikke bare kan kommunikerer os ud af. Dansk politik går i tomgang og vi står  magtesløse overfor de helt store kriser.">
            <a:extLst>
              <a:ext uri="{FF2B5EF4-FFF2-40B4-BE49-F238E27FC236}">
                <a16:creationId xmlns:a16="http://schemas.microsoft.com/office/drawing/2014/main" id="{28598435-A51B-450A-AEF6-5C877C14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84" y="15019"/>
            <a:ext cx="8285583" cy="684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7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D34BD-BD1F-4122-ACD7-BDEF5003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0649" y="446737"/>
            <a:ext cx="10515600" cy="1325563"/>
          </a:xfrm>
        </p:spPr>
        <p:txBody>
          <a:bodyPr/>
          <a:lstStyle/>
          <a:p>
            <a:r>
              <a:rPr lang="da-DK" dirty="0"/>
              <a:t>Demokratiets hus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B069A531-2011-40B0-90E5-918F8044E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9508460"/>
              </p:ext>
            </p:extLst>
          </p:nvPr>
        </p:nvGraphicFramePr>
        <p:xfrm>
          <a:off x="838199" y="2104053"/>
          <a:ext cx="11058332" cy="4602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64583">
                  <a:extLst>
                    <a:ext uri="{9D8B030D-6E8A-4147-A177-3AD203B41FA5}">
                      <a16:colId xmlns:a16="http://schemas.microsoft.com/office/drawing/2014/main" val="560110484"/>
                    </a:ext>
                  </a:extLst>
                </a:gridCol>
                <a:gridCol w="2764583">
                  <a:extLst>
                    <a:ext uri="{9D8B030D-6E8A-4147-A177-3AD203B41FA5}">
                      <a16:colId xmlns:a16="http://schemas.microsoft.com/office/drawing/2014/main" val="3045142425"/>
                    </a:ext>
                  </a:extLst>
                </a:gridCol>
                <a:gridCol w="2764583">
                  <a:extLst>
                    <a:ext uri="{9D8B030D-6E8A-4147-A177-3AD203B41FA5}">
                      <a16:colId xmlns:a16="http://schemas.microsoft.com/office/drawing/2014/main" val="652677209"/>
                    </a:ext>
                  </a:extLst>
                </a:gridCol>
                <a:gridCol w="2764583">
                  <a:extLst>
                    <a:ext uri="{9D8B030D-6E8A-4147-A177-3AD203B41FA5}">
                      <a16:colId xmlns:a16="http://schemas.microsoft.com/office/drawing/2014/main" val="15089483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Fordør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Huset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400" dirty="0"/>
                        <a:t>Bagdør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5556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Udarbejdelse af politiske visioner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a-DK" sz="20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Store politiske taler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da-DK" sz="2000" dirty="0"/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Debatter i medier, hvor skillelinjer trækkes 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Politiske beslutninger med udgangspunkt i parlamentariske muligheder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Folketingsarbejde i udvalg og salen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Planer for implementering, gennemførsel og opfølgning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Inddragelse af medarbejdere, parter, leverandører eksperter mv.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da-DK" sz="2000" dirty="0"/>
                        <a:t>Evaluering af politiske tiltags resultater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555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2400" dirty="0"/>
                        <a:t>Logik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Traditionelt </a:t>
                      </a:r>
                    </a:p>
                    <a:p>
                      <a:r>
                        <a:rPr lang="da-DK" sz="2000" dirty="0"/>
                        <a:t>mediernes logik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Traditionelt politikernes logik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2000" dirty="0"/>
                        <a:t>Traditionelt</a:t>
                      </a:r>
                    </a:p>
                    <a:p>
                      <a:r>
                        <a:rPr lang="da-DK" sz="2000" dirty="0"/>
                        <a:t>Embedsmændenes logik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3970954"/>
                  </a:ext>
                </a:extLst>
              </a:tr>
            </a:tbl>
          </a:graphicData>
        </a:graphic>
      </p:graphicFrame>
      <p:pic>
        <p:nvPicPr>
          <p:cNvPr id="4" name="Billede 3">
            <a:extLst>
              <a:ext uri="{FF2B5EF4-FFF2-40B4-BE49-F238E27FC236}">
                <a16:creationId xmlns:a16="http://schemas.microsoft.com/office/drawing/2014/main" id="{E65BB810-BC80-4EA5-BA60-80192C6AC6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499" y="329822"/>
            <a:ext cx="1559395" cy="1559395"/>
          </a:xfrm>
          <a:prstGeom prst="rect">
            <a:avLst/>
          </a:prstGeom>
        </p:spPr>
      </p:pic>
      <p:sp>
        <p:nvSpPr>
          <p:cNvPr id="8" name="Ligebenet trekant 7">
            <a:extLst>
              <a:ext uri="{FF2B5EF4-FFF2-40B4-BE49-F238E27FC236}">
                <a16:creationId xmlns:a16="http://schemas.microsoft.com/office/drawing/2014/main" id="{C2C7F6AA-A175-447F-B0B6-0F7E8E9E0501}"/>
              </a:ext>
            </a:extLst>
          </p:cNvPr>
          <p:cNvSpPr/>
          <p:nvPr/>
        </p:nvSpPr>
        <p:spPr>
          <a:xfrm>
            <a:off x="838200" y="1278294"/>
            <a:ext cx="2614127" cy="82575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62893E-804E-45CB-AD2A-24260B2A6C18}"/>
              </a:ext>
            </a:extLst>
          </p:cNvPr>
          <p:cNvSpPr/>
          <p:nvPr/>
        </p:nvSpPr>
        <p:spPr>
          <a:xfrm>
            <a:off x="2743200" y="1378044"/>
            <a:ext cx="214604" cy="4123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F487F150-8C44-429E-9B5A-F2DAF84425E5}"/>
              </a:ext>
            </a:extLst>
          </p:cNvPr>
          <p:cNvSpPr txBox="1"/>
          <p:nvPr/>
        </p:nvSpPr>
        <p:spPr>
          <a:xfrm rot="20409463">
            <a:off x="1015480" y="3900195"/>
            <a:ext cx="2388637" cy="584775"/>
          </a:xfrm>
          <a:prstGeom prst="rect">
            <a:avLst/>
          </a:prstGeom>
          <a:gradFill>
            <a:gsLst>
              <a:gs pos="0">
                <a:schemeClr val="accent4">
                  <a:lumMod val="67000"/>
                </a:schemeClr>
              </a:gs>
              <a:gs pos="5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effectLst>
            <a:glow rad="228600">
              <a:schemeClr val="accent4">
                <a:lumMod val="40000"/>
                <a:lumOff val="60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Bernard MT Condensed" panose="02050806060905020404" pitchFamily="18" charset="0"/>
              </a:rPr>
              <a:t>Pseudopolitik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D739CCE-B732-40D4-9D36-5A1A24B857DA}"/>
              </a:ext>
            </a:extLst>
          </p:cNvPr>
          <p:cNvSpPr txBox="1"/>
          <p:nvPr/>
        </p:nvSpPr>
        <p:spPr>
          <a:xfrm>
            <a:off x="987140" y="5186617"/>
            <a:ext cx="3040993" cy="584775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glow rad="228600">
              <a:srgbClr val="C00000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r>
              <a:rPr lang="da-DK" sz="3200" dirty="0">
                <a:latin typeface="Bernard MT Condensed" panose="02050806060905020404" pitchFamily="18" charset="0"/>
              </a:rPr>
              <a:t>Folkeskolereform</a:t>
            </a:r>
          </a:p>
        </p:txBody>
      </p:sp>
    </p:spTree>
    <p:extLst>
      <p:ext uri="{BB962C8B-B14F-4D97-AF65-F5344CB8AC3E}">
        <p14:creationId xmlns:p14="http://schemas.microsoft.com/office/powerpoint/2010/main" val="361530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FB18C-A383-4A11-B7A8-0E37FEC8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57630" cy="1325563"/>
          </a:xfrm>
        </p:spPr>
        <p:txBody>
          <a:bodyPr/>
          <a:lstStyle/>
          <a:p>
            <a:r>
              <a:rPr lang="da-DK" b="1" dirty="0">
                <a:solidFill>
                  <a:srgbClr val="C00000"/>
                </a:solidFill>
              </a:rPr>
              <a:t>Vilde problemer!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67A58C9E-BAEF-451A-BFA7-514BD06BC10C}"/>
              </a:ext>
            </a:extLst>
          </p:cNvPr>
          <p:cNvSpPr/>
          <p:nvPr/>
        </p:nvSpPr>
        <p:spPr>
          <a:xfrm>
            <a:off x="4544037" y="2063437"/>
            <a:ext cx="4194494" cy="387571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endParaRPr lang="da-DK" sz="2400" b="1" dirty="0"/>
          </a:p>
          <a:p>
            <a:pPr algn="ctr"/>
            <a:r>
              <a:rPr lang="da-DK" sz="2400" b="1" dirty="0"/>
              <a:t>Demokratiets hus</a:t>
            </a:r>
          </a:p>
          <a:p>
            <a:pPr algn="ctr"/>
            <a:endParaRPr lang="da-DK" dirty="0"/>
          </a:p>
          <a:p>
            <a:pPr algn="ctr"/>
            <a:r>
              <a:rPr lang="da-DK" dirty="0"/>
              <a:t>Lov og orden</a:t>
            </a:r>
          </a:p>
          <a:p>
            <a:pPr algn="ctr"/>
            <a:r>
              <a:rPr lang="da-DK" dirty="0"/>
              <a:t>Skat</a:t>
            </a:r>
          </a:p>
          <a:p>
            <a:pPr algn="ctr"/>
            <a:r>
              <a:rPr lang="da-DK" dirty="0"/>
              <a:t>Indvandring, klima, pandemier, </a:t>
            </a:r>
            <a:r>
              <a:rPr lang="da-DK" dirty="0" err="1"/>
              <a:t>tech</a:t>
            </a:r>
            <a:endParaRPr lang="da-DK" dirty="0"/>
          </a:p>
          <a:p>
            <a:pPr algn="ctr"/>
            <a:r>
              <a:rPr lang="da-DK" dirty="0"/>
              <a:t>Højne fagligt niveau, løfte de svage og styrke trivslen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r>
              <a:rPr lang="da-DK" dirty="0"/>
              <a:t>Politikere</a:t>
            </a:r>
          </a:p>
          <a:p>
            <a:pPr algn="ctr"/>
            <a:r>
              <a:rPr lang="da-DK" dirty="0"/>
              <a:t>Journalister</a:t>
            </a:r>
          </a:p>
          <a:p>
            <a:pPr algn="ctr"/>
            <a:r>
              <a:rPr lang="da-DK" dirty="0"/>
              <a:t>Embedsmænd</a:t>
            </a: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</p:txBody>
      </p:sp>
      <p:sp>
        <p:nvSpPr>
          <p:cNvPr id="5" name="Ligebenet trekant 4">
            <a:extLst>
              <a:ext uri="{FF2B5EF4-FFF2-40B4-BE49-F238E27FC236}">
                <a16:creationId xmlns:a16="http://schemas.microsoft.com/office/drawing/2014/main" id="{E69D6A5E-C3E4-46FD-AB79-A6A4E2184CE6}"/>
              </a:ext>
            </a:extLst>
          </p:cNvPr>
          <p:cNvSpPr/>
          <p:nvPr/>
        </p:nvSpPr>
        <p:spPr>
          <a:xfrm>
            <a:off x="4546833" y="1140903"/>
            <a:ext cx="4194495" cy="906011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B33BFB7-277C-45BD-A837-0022D2477629}"/>
              </a:ext>
            </a:extLst>
          </p:cNvPr>
          <p:cNvSpPr/>
          <p:nvPr/>
        </p:nvSpPr>
        <p:spPr>
          <a:xfrm>
            <a:off x="7702492" y="1200594"/>
            <a:ext cx="369115" cy="6085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2E581F6-45ED-4184-854E-6D3B9FDD071F}"/>
              </a:ext>
            </a:extLst>
          </p:cNvPr>
          <p:cNvSpPr txBox="1"/>
          <p:nvPr/>
        </p:nvSpPr>
        <p:spPr>
          <a:xfrm>
            <a:off x="5620623" y="365125"/>
            <a:ext cx="286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T</a:t>
            </a:r>
            <a:r>
              <a:rPr lang="da-DK" sz="2000" dirty="0"/>
              <a:t>ransnationalisme</a:t>
            </a:r>
          </a:p>
        </p:txBody>
      </p:sp>
      <p:cxnSp>
        <p:nvCxnSpPr>
          <p:cNvPr id="9" name="Lige pilforbindelse 8">
            <a:extLst>
              <a:ext uri="{FF2B5EF4-FFF2-40B4-BE49-F238E27FC236}">
                <a16:creationId xmlns:a16="http://schemas.microsoft.com/office/drawing/2014/main" id="{06A2F0FA-E724-4A07-8119-103E714AC714}"/>
              </a:ext>
            </a:extLst>
          </p:cNvPr>
          <p:cNvCxnSpPr/>
          <p:nvPr/>
        </p:nvCxnSpPr>
        <p:spPr>
          <a:xfrm>
            <a:off x="6641284" y="765235"/>
            <a:ext cx="0" cy="316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felt 9">
            <a:extLst>
              <a:ext uri="{FF2B5EF4-FFF2-40B4-BE49-F238E27FC236}">
                <a16:creationId xmlns:a16="http://schemas.microsoft.com/office/drawing/2014/main" id="{845979C6-5FEC-4C7B-A456-28252F719ED8}"/>
              </a:ext>
            </a:extLst>
          </p:cNvPr>
          <p:cNvSpPr txBox="1"/>
          <p:nvPr/>
        </p:nvSpPr>
        <p:spPr>
          <a:xfrm>
            <a:off x="8071607" y="581703"/>
            <a:ext cx="286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T</a:t>
            </a:r>
            <a:r>
              <a:rPr lang="da-DK" sz="2000" dirty="0"/>
              <a:t>ræghed</a:t>
            </a:r>
          </a:p>
        </p:txBody>
      </p: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8C965450-AD58-4BEA-8E54-D6670FBE785D}"/>
              </a:ext>
            </a:extLst>
          </p:cNvPr>
          <p:cNvCxnSpPr>
            <a:cxnSpLocks/>
          </p:cNvCxnSpPr>
          <p:nvPr/>
        </p:nvCxnSpPr>
        <p:spPr>
          <a:xfrm flipH="1">
            <a:off x="7935984" y="923707"/>
            <a:ext cx="251671" cy="21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394D9D23-17EE-4848-8D87-9A5550DF07E1}"/>
              </a:ext>
            </a:extLst>
          </p:cNvPr>
          <p:cNvSpPr txBox="1"/>
          <p:nvPr/>
        </p:nvSpPr>
        <p:spPr>
          <a:xfrm>
            <a:off x="8776280" y="2105637"/>
            <a:ext cx="2860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Bagdøren</a:t>
            </a:r>
          </a:p>
          <a:p>
            <a:endParaRPr lang="da-DK" sz="2000" dirty="0"/>
          </a:p>
          <a:p>
            <a:r>
              <a:rPr lang="da-DK" sz="2000" dirty="0"/>
              <a:t>Politiske reformer</a:t>
            </a:r>
          </a:p>
        </p:txBody>
      </p:sp>
      <p:sp>
        <p:nvSpPr>
          <p:cNvPr id="17" name="Pil: højre 16">
            <a:extLst>
              <a:ext uri="{FF2B5EF4-FFF2-40B4-BE49-F238E27FC236}">
                <a16:creationId xmlns:a16="http://schemas.microsoft.com/office/drawing/2014/main" id="{AA647B3D-1B06-4A37-9231-DB22CCC32172}"/>
              </a:ext>
            </a:extLst>
          </p:cNvPr>
          <p:cNvSpPr/>
          <p:nvPr/>
        </p:nvSpPr>
        <p:spPr>
          <a:xfrm>
            <a:off x="8850385" y="3121300"/>
            <a:ext cx="1879134" cy="1349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B73A0551-5398-4399-8EA1-E5375489553C}"/>
              </a:ext>
            </a:extLst>
          </p:cNvPr>
          <p:cNvSpPr txBox="1"/>
          <p:nvPr/>
        </p:nvSpPr>
        <p:spPr>
          <a:xfrm>
            <a:off x="5429075" y="5895930"/>
            <a:ext cx="2860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Politiske reformer møder virkeligheden</a:t>
            </a: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9E15E8AB-0616-4234-A7C1-D832285FB1E2}"/>
              </a:ext>
            </a:extLst>
          </p:cNvPr>
          <p:cNvSpPr txBox="1"/>
          <p:nvPr/>
        </p:nvSpPr>
        <p:spPr>
          <a:xfrm>
            <a:off x="1987491" y="2105637"/>
            <a:ext cx="2860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Fordøren</a:t>
            </a:r>
          </a:p>
          <a:p>
            <a:endParaRPr lang="da-DK" sz="2000" dirty="0"/>
          </a:p>
          <a:p>
            <a:r>
              <a:rPr lang="da-DK" sz="2000" dirty="0"/>
              <a:t>Politiske debat</a:t>
            </a:r>
          </a:p>
        </p:txBody>
      </p:sp>
      <p:sp>
        <p:nvSpPr>
          <p:cNvPr id="20" name="Pil: højre 19">
            <a:extLst>
              <a:ext uri="{FF2B5EF4-FFF2-40B4-BE49-F238E27FC236}">
                <a16:creationId xmlns:a16="http://schemas.microsoft.com/office/drawing/2014/main" id="{1F6C0BCC-FC1C-4A82-94B4-7D0CF299A70B}"/>
              </a:ext>
            </a:extLst>
          </p:cNvPr>
          <p:cNvSpPr/>
          <p:nvPr/>
        </p:nvSpPr>
        <p:spPr>
          <a:xfrm>
            <a:off x="2090258" y="3112554"/>
            <a:ext cx="1879134" cy="1349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1C5AD711-ED0B-42F8-9C05-963F4AC708CF}"/>
              </a:ext>
            </a:extLst>
          </p:cNvPr>
          <p:cNvSpPr txBox="1"/>
          <p:nvPr/>
        </p:nvSpPr>
        <p:spPr>
          <a:xfrm>
            <a:off x="3226965" y="611530"/>
            <a:ext cx="2860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/>
              <a:t>T</a:t>
            </a:r>
            <a:r>
              <a:rPr lang="da-DK" sz="2000" dirty="0"/>
              <a:t>idsoptimisme</a:t>
            </a: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453829E9-EA5C-4402-AEC1-751E861BD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03" y="302482"/>
            <a:ext cx="1559395" cy="1559395"/>
          </a:xfrm>
          <a:prstGeom prst="rect">
            <a:avLst/>
          </a:prstGeom>
        </p:spPr>
      </p:pic>
      <p:cxnSp>
        <p:nvCxnSpPr>
          <p:cNvPr id="23" name="Lige pilforbindelse 22">
            <a:extLst>
              <a:ext uri="{FF2B5EF4-FFF2-40B4-BE49-F238E27FC236}">
                <a16:creationId xmlns:a16="http://schemas.microsoft.com/office/drawing/2014/main" id="{F6318B85-1969-42EA-AD38-B84B11358ADB}"/>
              </a:ext>
            </a:extLst>
          </p:cNvPr>
          <p:cNvCxnSpPr>
            <a:cxnSpLocks/>
          </p:cNvCxnSpPr>
          <p:nvPr/>
        </p:nvCxnSpPr>
        <p:spPr>
          <a:xfrm>
            <a:off x="4846738" y="981813"/>
            <a:ext cx="513827" cy="5230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Pil: venstre 24">
            <a:extLst>
              <a:ext uri="{FF2B5EF4-FFF2-40B4-BE49-F238E27FC236}">
                <a16:creationId xmlns:a16="http://schemas.microsoft.com/office/drawing/2014/main" id="{05AC67D1-A2BD-4313-9091-725B699772D9}"/>
              </a:ext>
            </a:extLst>
          </p:cNvPr>
          <p:cNvSpPr/>
          <p:nvPr/>
        </p:nvSpPr>
        <p:spPr>
          <a:xfrm>
            <a:off x="5429075" y="4941781"/>
            <a:ext cx="416304" cy="74836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Pil: venstre 25">
            <a:extLst>
              <a:ext uri="{FF2B5EF4-FFF2-40B4-BE49-F238E27FC236}">
                <a16:creationId xmlns:a16="http://schemas.microsoft.com/office/drawing/2014/main" id="{BF4F4FFC-615B-4A1E-990A-3967BF32ECA8}"/>
              </a:ext>
            </a:extLst>
          </p:cNvPr>
          <p:cNvSpPr/>
          <p:nvPr/>
        </p:nvSpPr>
        <p:spPr>
          <a:xfrm>
            <a:off x="5429075" y="5246581"/>
            <a:ext cx="416304" cy="74836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Pil: venstre 26">
            <a:extLst>
              <a:ext uri="{FF2B5EF4-FFF2-40B4-BE49-F238E27FC236}">
                <a16:creationId xmlns:a16="http://schemas.microsoft.com/office/drawing/2014/main" id="{2C01A05C-CE05-45A3-958D-2CCEFAA00229}"/>
              </a:ext>
            </a:extLst>
          </p:cNvPr>
          <p:cNvSpPr/>
          <p:nvPr/>
        </p:nvSpPr>
        <p:spPr>
          <a:xfrm>
            <a:off x="5429075" y="5497425"/>
            <a:ext cx="416304" cy="74836"/>
          </a:xfrm>
          <a:prstGeom prst="lef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il: 180 grader 34">
            <a:extLst>
              <a:ext uri="{FF2B5EF4-FFF2-40B4-BE49-F238E27FC236}">
                <a16:creationId xmlns:a16="http://schemas.microsoft.com/office/drawing/2014/main" id="{3AC98795-6100-4253-A6E0-BD0082875D3E}"/>
              </a:ext>
            </a:extLst>
          </p:cNvPr>
          <p:cNvSpPr/>
          <p:nvPr/>
        </p:nvSpPr>
        <p:spPr>
          <a:xfrm flipH="1" flipV="1">
            <a:off x="1761688" y="3736701"/>
            <a:ext cx="8531604" cy="2926220"/>
          </a:xfrm>
          <a:prstGeom prst="uturnArrow">
            <a:avLst>
              <a:gd name="adj1" fmla="val 2917"/>
              <a:gd name="adj2" fmla="val 25000"/>
              <a:gd name="adj3" fmla="val 35894"/>
              <a:gd name="adj4" fmla="val 42425"/>
              <a:gd name="adj5" fmla="val 100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810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47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7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C6808C-B4F3-4741-89FC-8F28F830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da-DK" sz="5400" dirty="0"/>
              <a:t>T</a:t>
            </a:r>
            <a:r>
              <a:rPr lang="da-DK" dirty="0"/>
              <a:t>idsoptimisme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F544AE-CF28-4FCF-AF90-8F2D81B19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40" y="1350904"/>
            <a:ext cx="6694525" cy="4155713"/>
          </a:xfrm>
        </p:spPr>
        <p:txBody>
          <a:bodyPr>
            <a:normAutofit/>
          </a:bodyPr>
          <a:lstStyle/>
          <a:p>
            <a:r>
              <a:rPr lang="da-DK" sz="2400" dirty="0"/>
              <a:t>Accelerationssamfund</a:t>
            </a:r>
          </a:p>
          <a:p>
            <a:r>
              <a:rPr lang="da-DK" sz="2400" dirty="0"/>
              <a:t>Digitalisering</a:t>
            </a:r>
          </a:p>
          <a:p>
            <a:r>
              <a:rPr lang="da-DK" sz="2400" dirty="0"/>
              <a:t>Hurtig, nemt og let tilgængeligt</a:t>
            </a:r>
          </a:p>
          <a:p>
            <a:r>
              <a:rPr lang="da-DK" sz="2400" dirty="0"/>
              <a:t>Manglende ”dyb tænkning”</a:t>
            </a:r>
          </a:p>
          <a:p>
            <a:r>
              <a:rPr lang="da-DK" sz="2400" dirty="0"/>
              <a:t>Hurtige løsninger på vilde problemer = Møgsager</a:t>
            </a:r>
          </a:p>
        </p:txBody>
      </p:sp>
      <p:pic>
        <p:nvPicPr>
          <p:cNvPr id="2058" name="Picture 10" descr="Danske børn tvangsadopteres som aldrig før. Og det er lidt af et eksperiment">
            <a:extLst>
              <a:ext uri="{FF2B5EF4-FFF2-40B4-BE49-F238E27FC236}">
                <a16:creationId xmlns:a16="http://schemas.microsoft.com/office/drawing/2014/main" id="{AD51E12C-01AB-44BA-B733-7C6660349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r="15133"/>
          <a:stretch/>
        </p:blipFill>
        <p:spPr bwMode="auto">
          <a:xfrm>
            <a:off x="8475416" y="3775384"/>
            <a:ext cx="3477483" cy="2401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idsoptimism: charm or offensive? | Audit Career Advice">
            <a:extLst>
              <a:ext uri="{FF2B5EF4-FFF2-40B4-BE49-F238E27FC236}">
                <a16:creationId xmlns:a16="http://schemas.microsoft.com/office/drawing/2014/main" id="{7D62B009-F16B-4764-96BB-A0B2508C94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7" r="3" b="3"/>
          <a:stretch/>
        </p:blipFill>
        <p:spPr bwMode="auto">
          <a:xfrm>
            <a:off x="1098544" y="4099105"/>
            <a:ext cx="3647033" cy="2578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y kommission skal granske regeringens håndtering af minksag - TV 2">
            <a:extLst>
              <a:ext uri="{FF2B5EF4-FFF2-40B4-BE49-F238E27FC236}">
                <a16:creationId xmlns:a16="http://schemas.microsoft.com/office/drawing/2014/main" id="{9D202E8B-5FCC-4E5A-A16F-B7C987A7C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5" r="17164"/>
          <a:stretch/>
        </p:blipFill>
        <p:spPr bwMode="auto">
          <a:xfrm>
            <a:off x="7426747" y="151071"/>
            <a:ext cx="2348238" cy="1668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17A98FD4-F00F-483F-B368-2D37728029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2325" y="2095500"/>
            <a:ext cx="3676650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" name="Billede 33">
            <a:extLst>
              <a:ext uri="{FF2B5EF4-FFF2-40B4-BE49-F238E27FC236}">
                <a16:creationId xmlns:a16="http://schemas.microsoft.com/office/drawing/2014/main" id="{528A40F5-0429-4060-BDBB-0088BB618F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03" y="302482"/>
            <a:ext cx="1559395" cy="155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29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Rectangle 147">
            <a:extLst>
              <a:ext uri="{FF2B5EF4-FFF2-40B4-BE49-F238E27FC236}">
                <a16:creationId xmlns:a16="http://schemas.microsoft.com/office/drawing/2014/main" id="{D1C26593-9A51-48FE-9FA2-A9052E57F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12192000" cy="68584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Freeform 15">
            <a:extLst>
              <a:ext uri="{FF2B5EF4-FFF2-40B4-BE49-F238E27FC236}">
                <a16:creationId xmlns:a16="http://schemas.microsoft.com/office/drawing/2014/main" id="{B9D473B1-934D-4F2D-AC4B-5BFB4BAC5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42603" cy="6858000"/>
          </a:xfrm>
          <a:custGeom>
            <a:avLst/>
            <a:gdLst>
              <a:gd name="connsiteX0" fmla="*/ 0 w 9742603"/>
              <a:gd name="connsiteY0" fmla="*/ 0 h 6858000"/>
              <a:gd name="connsiteX1" fmla="*/ 152400 w 9742603"/>
              <a:gd name="connsiteY1" fmla="*/ 0 h 6858000"/>
              <a:gd name="connsiteX2" fmla="*/ 6566449 w 9742603"/>
              <a:gd name="connsiteY2" fmla="*/ 0 h 6858000"/>
              <a:gd name="connsiteX3" fmla="*/ 9742603 w 9742603"/>
              <a:gd name="connsiteY3" fmla="*/ 6858000 h 6858000"/>
              <a:gd name="connsiteX4" fmla="*/ 152400 w 9742603"/>
              <a:gd name="connsiteY4" fmla="*/ 6858000 h 6858000"/>
              <a:gd name="connsiteX5" fmla="*/ 0 w 9742603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42603" h="685800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67" name="Freeform 11">
            <a:extLst>
              <a:ext uri="{FF2B5EF4-FFF2-40B4-BE49-F238E27FC236}">
                <a16:creationId xmlns:a16="http://schemas.microsoft.com/office/drawing/2014/main" id="{CDE3C03E-D949-4F50-AAFA-3278B2212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80336" cy="6858000"/>
          </a:xfrm>
          <a:custGeom>
            <a:avLst/>
            <a:gdLst>
              <a:gd name="connsiteX0" fmla="*/ 0 w 9380336"/>
              <a:gd name="connsiteY0" fmla="*/ 0 h 6858000"/>
              <a:gd name="connsiteX1" fmla="*/ 6204182 w 9380336"/>
              <a:gd name="connsiteY1" fmla="*/ 0 h 6858000"/>
              <a:gd name="connsiteX2" fmla="*/ 9380336 w 9380336"/>
              <a:gd name="connsiteY2" fmla="*/ 6858000 h 6858000"/>
              <a:gd name="connsiteX3" fmla="*/ 0 w 93803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80336" h="685800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C6808C-B4F3-4741-89FC-8F28F830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191125" cy="1325563"/>
          </a:xfrm>
        </p:spPr>
        <p:txBody>
          <a:bodyPr>
            <a:normAutofit/>
          </a:bodyPr>
          <a:lstStyle/>
          <a:p>
            <a:r>
              <a:rPr lang="da-DK" sz="5400" dirty="0"/>
              <a:t>Transnationalisme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DF544AE-CF28-4FCF-AF90-8F2D81B195B8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573717">
            <a:off x="832657" y="2268823"/>
            <a:ext cx="2463282" cy="10164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2400" dirty="0"/>
          </a:p>
          <a:p>
            <a:pPr marL="0" indent="0">
              <a:buNone/>
            </a:pPr>
            <a:r>
              <a:rPr lang="da-DK" sz="2400" dirty="0"/>
              <a:t>Terror</a:t>
            </a:r>
          </a:p>
        </p:txBody>
      </p:sp>
      <p:pic>
        <p:nvPicPr>
          <p:cNvPr id="34" name="Billede 33">
            <a:extLst>
              <a:ext uri="{FF2B5EF4-FFF2-40B4-BE49-F238E27FC236}">
                <a16:creationId xmlns:a16="http://schemas.microsoft.com/office/drawing/2014/main" id="{528A40F5-0429-4060-BDBB-0088BB618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603" y="302482"/>
            <a:ext cx="1559395" cy="1559395"/>
          </a:xfrm>
          <a:prstGeom prst="rect">
            <a:avLst/>
          </a:prstGeom>
        </p:spPr>
      </p:pic>
      <p:sp>
        <p:nvSpPr>
          <p:cNvPr id="12" name="Pladsholder til indhold 2">
            <a:extLst>
              <a:ext uri="{FF2B5EF4-FFF2-40B4-BE49-F238E27FC236}">
                <a16:creationId xmlns:a16="http://schemas.microsoft.com/office/drawing/2014/main" id="{E6129E77-FC26-4925-A1FF-245B2DD0AB0F}"/>
              </a:ext>
            </a:extLst>
          </p:cNvPr>
          <p:cNvSpPr txBox="1">
            <a:spLocks/>
          </p:cNvSpPr>
          <p:nvPr/>
        </p:nvSpPr>
        <p:spPr>
          <a:xfrm>
            <a:off x="872218" y="1569333"/>
            <a:ext cx="5123087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2400" dirty="0"/>
              <a:t>Grænseoverskridende problemer: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2F56F884-99D2-409A-9B08-99AD5C14AE6D}"/>
              </a:ext>
            </a:extLst>
          </p:cNvPr>
          <p:cNvSpPr txBox="1">
            <a:spLocks/>
          </p:cNvSpPr>
          <p:nvPr/>
        </p:nvSpPr>
        <p:spPr>
          <a:xfrm rot="21186070">
            <a:off x="4581588" y="3673431"/>
            <a:ext cx="2463282" cy="101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dirty="0"/>
              <a:t>Pandemier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99D713F2-F812-4917-ABA2-BEB508B331D1}"/>
              </a:ext>
            </a:extLst>
          </p:cNvPr>
          <p:cNvSpPr txBox="1">
            <a:spLocks/>
          </p:cNvSpPr>
          <p:nvPr/>
        </p:nvSpPr>
        <p:spPr>
          <a:xfrm rot="1049199">
            <a:off x="1539033" y="3500256"/>
            <a:ext cx="2463282" cy="101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dirty="0"/>
              <a:t>klima</a:t>
            </a:r>
          </a:p>
        </p:txBody>
      </p:sp>
      <p:sp>
        <p:nvSpPr>
          <p:cNvPr id="15" name="Pladsholder til indhold 2">
            <a:extLst>
              <a:ext uri="{FF2B5EF4-FFF2-40B4-BE49-F238E27FC236}">
                <a16:creationId xmlns:a16="http://schemas.microsoft.com/office/drawing/2014/main" id="{2D7B516C-1FDE-4745-97EE-ACA6DD1B3732}"/>
              </a:ext>
            </a:extLst>
          </p:cNvPr>
          <p:cNvSpPr txBox="1">
            <a:spLocks/>
          </p:cNvSpPr>
          <p:nvPr/>
        </p:nvSpPr>
        <p:spPr>
          <a:xfrm rot="21186070">
            <a:off x="2638384" y="2578697"/>
            <a:ext cx="2463282" cy="101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dirty="0"/>
              <a:t>Migration</a:t>
            </a:r>
          </a:p>
        </p:txBody>
      </p:sp>
      <p:sp>
        <p:nvSpPr>
          <p:cNvPr id="16" name="Pladsholder til indhold 2">
            <a:extLst>
              <a:ext uri="{FF2B5EF4-FFF2-40B4-BE49-F238E27FC236}">
                <a16:creationId xmlns:a16="http://schemas.microsoft.com/office/drawing/2014/main" id="{89EA83C1-29D8-4DD4-821F-1443BAE7B6A4}"/>
              </a:ext>
            </a:extLst>
          </p:cNvPr>
          <p:cNvSpPr txBox="1">
            <a:spLocks/>
          </p:cNvSpPr>
          <p:nvPr/>
        </p:nvSpPr>
        <p:spPr>
          <a:xfrm rot="21186070">
            <a:off x="3741021" y="2906590"/>
            <a:ext cx="2463282" cy="1016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400" dirty="0"/>
              <a:t>Skattely</a:t>
            </a:r>
          </a:p>
        </p:txBody>
      </p:sp>
      <p:pic>
        <p:nvPicPr>
          <p:cNvPr id="3074" name="Picture 2" descr="Kronik: Den kapitalistiske globalisering - og hvorfor venstrefløjen bør  udfordre den">
            <a:extLst>
              <a:ext uri="{FF2B5EF4-FFF2-40B4-BE49-F238E27FC236}">
                <a16:creationId xmlns:a16="http://schemas.microsoft.com/office/drawing/2014/main" id="{E6F9EC8E-70A1-4373-B8E4-04C72A4392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6" y="4292392"/>
            <a:ext cx="4289065" cy="241045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C3EC54AE-0800-470B-AD83-4622A4BBC9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494" y="-8560"/>
            <a:ext cx="230505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Billede 17">
            <a:extLst>
              <a:ext uri="{FF2B5EF4-FFF2-40B4-BE49-F238E27FC236}">
                <a16:creationId xmlns:a16="http://schemas.microsoft.com/office/drawing/2014/main" id="{6D982E83-95DD-4820-9B32-17B358052B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7204" y="2153530"/>
            <a:ext cx="2600325" cy="2000250"/>
          </a:xfrm>
          <a:prstGeom prst="rect">
            <a:avLst/>
          </a:prstGeom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DBAC76DD-529C-4B89-9014-147B7D7938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89413" y="4292392"/>
            <a:ext cx="31718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39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41+ Open Field">
            <a:extLst>
              <a:ext uri="{FF2B5EF4-FFF2-40B4-BE49-F238E27FC236}">
                <a16:creationId xmlns:a16="http://schemas.microsoft.com/office/drawing/2014/main" id="{5862EEE3-8BA2-4DAD-9DE4-7FA819B10D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9091" r="3307" b="-1"/>
          <a:stretch/>
        </p:blipFill>
        <p:spPr bwMode="auto">
          <a:xfrm>
            <a:off x="2912312" y="8666"/>
            <a:ext cx="9293353" cy="67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478"/>
            <a:ext cx="5953780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C6808C-B4F3-4741-89FC-8F28F830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42006"/>
            <a:ext cx="3879232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Træghed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086E796F-4661-4713-97D1-7D4EC468211D}"/>
              </a:ext>
            </a:extLst>
          </p:cNvPr>
          <p:cNvSpPr/>
          <p:nvPr/>
        </p:nvSpPr>
        <p:spPr>
          <a:xfrm>
            <a:off x="4819038" y="5132451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Skolelov</a:t>
            </a:r>
          </a:p>
        </p:txBody>
      </p:sp>
      <p:sp>
        <p:nvSpPr>
          <p:cNvPr id="8" name="Ligebenet trekant 7">
            <a:extLst>
              <a:ext uri="{FF2B5EF4-FFF2-40B4-BE49-F238E27FC236}">
                <a16:creationId xmlns:a16="http://schemas.microsoft.com/office/drawing/2014/main" id="{9C0D4704-7CD8-4212-A79B-C6F918A47798}"/>
              </a:ext>
            </a:extLst>
          </p:cNvPr>
          <p:cNvSpPr/>
          <p:nvPr/>
        </p:nvSpPr>
        <p:spPr>
          <a:xfrm>
            <a:off x="4830224" y="4434664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5BE0556B-AD57-44CE-B4B9-A9BEEED760BE}"/>
              </a:ext>
            </a:extLst>
          </p:cNvPr>
          <p:cNvSpPr/>
          <p:nvPr/>
        </p:nvSpPr>
        <p:spPr>
          <a:xfrm>
            <a:off x="6339981" y="5510212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Social-lov</a:t>
            </a:r>
            <a:endParaRPr lang="da-DK" dirty="0"/>
          </a:p>
        </p:txBody>
      </p:sp>
      <p:sp>
        <p:nvSpPr>
          <p:cNvPr id="25" name="Ligebenet trekant 24">
            <a:extLst>
              <a:ext uri="{FF2B5EF4-FFF2-40B4-BE49-F238E27FC236}">
                <a16:creationId xmlns:a16="http://schemas.microsoft.com/office/drawing/2014/main" id="{B42C79F2-9267-49BE-8461-033CA7D5BD94}"/>
              </a:ext>
            </a:extLst>
          </p:cNvPr>
          <p:cNvSpPr/>
          <p:nvPr/>
        </p:nvSpPr>
        <p:spPr>
          <a:xfrm>
            <a:off x="6339981" y="4803457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Ligebenet trekant 25">
            <a:extLst>
              <a:ext uri="{FF2B5EF4-FFF2-40B4-BE49-F238E27FC236}">
                <a16:creationId xmlns:a16="http://schemas.microsoft.com/office/drawing/2014/main" id="{801CAFD6-B933-4EB0-8D4A-AB09BBA54418}"/>
              </a:ext>
            </a:extLst>
          </p:cNvPr>
          <p:cNvSpPr/>
          <p:nvPr/>
        </p:nvSpPr>
        <p:spPr>
          <a:xfrm>
            <a:off x="7315861" y="4122459"/>
            <a:ext cx="1067252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2E2A1D70-F45F-41AA-9C6F-8B343B824B7D}"/>
              </a:ext>
            </a:extLst>
          </p:cNvPr>
          <p:cNvSpPr/>
          <p:nvPr/>
        </p:nvSpPr>
        <p:spPr>
          <a:xfrm>
            <a:off x="7358743" y="4791406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Sund-hed</a:t>
            </a:r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EA453DA-3DB9-4F8A-8DF8-58DD9FF7F8BE}"/>
              </a:ext>
            </a:extLst>
          </p:cNvPr>
          <p:cNvSpPr/>
          <p:nvPr/>
        </p:nvSpPr>
        <p:spPr>
          <a:xfrm>
            <a:off x="9098801" y="5327903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Kirke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44A7F2C9-28AF-40F7-9AF8-F7BA89E83E2F}"/>
              </a:ext>
            </a:extLst>
          </p:cNvPr>
          <p:cNvSpPr/>
          <p:nvPr/>
        </p:nvSpPr>
        <p:spPr>
          <a:xfrm>
            <a:off x="10451943" y="4803457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Skat</a:t>
            </a: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D258801-0B8A-470E-B0F5-BE40FAE09F02}"/>
              </a:ext>
            </a:extLst>
          </p:cNvPr>
          <p:cNvSpPr/>
          <p:nvPr/>
        </p:nvSpPr>
        <p:spPr>
          <a:xfrm>
            <a:off x="8015644" y="5924549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Finans</a:t>
            </a:r>
          </a:p>
        </p:txBody>
      </p:sp>
      <p:sp>
        <p:nvSpPr>
          <p:cNvPr id="33" name="Ligebenet trekant 32">
            <a:extLst>
              <a:ext uri="{FF2B5EF4-FFF2-40B4-BE49-F238E27FC236}">
                <a16:creationId xmlns:a16="http://schemas.microsoft.com/office/drawing/2014/main" id="{1F30631A-B9E8-4303-B70F-4B2B372CF7AC}"/>
              </a:ext>
            </a:extLst>
          </p:cNvPr>
          <p:cNvSpPr/>
          <p:nvPr/>
        </p:nvSpPr>
        <p:spPr>
          <a:xfrm>
            <a:off x="8041525" y="5217794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6" name="Ligebenet trekant 35">
            <a:extLst>
              <a:ext uri="{FF2B5EF4-FFF2-40B4-BE49-F238E27FC236}">
                <a16:creationId xmlns:a16="http://schemas.microsoft.com/office/drawing/2014/main" id="{D145AB30-47AF-4198-B2BA-8FEF760227C3}"/>
              </a:ext>
            </a:extLst>
          </p:cNvPr>
          <p:cNvSpPr/>
          <p:nvPr/>
        </p:nvSpPr>
        <p:spPr>
          <a:xfrm>
            <a:off x="10451943" y="4108844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1504FCD7-0EB0-4570-8113-BC1D910F37E8}"/>
              </a:ext>
            </a:extLst>
          </p:cNvPr>
          <p:cNvSpPr/>
          <p:nvPr/>
        </p:nvSpPr>
        <p:spPr>
          <a:xfrm>
            <a:off x="5751176" y="4075265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beskæftigelse</a:t>
            </a:r>
          </a:p>
        </p:txBody>
      </p:sp>
      <p:sp>
        <p:nvSpPr>
          <p:cNvPr id="38" name="Ligebenet trekant 37">
            <a:extLst>
              <a:ext uri="{FF2B5EF4-FFF2-40B4-BE49-F238E27FC236}">
                <a16:creationId xmlns:a16="http://schemas.microsoft.com/office/drawing/2014/main" id="{E546FDA9-414F-4761-AC54-831693E0E8AC}"/>
              </a:ext>
            </a:extLst>
          </p:cNvPr>
          <p:cNvSpPr/>
          <p:nvPr/>
        </p:nvSpPr>
        <p:spPr>
          <a:xfrm>
            <a:off x="5763214" y="3368510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9" name="Ligebenet trekant 38">
            <a:extLst>
              <a:ext uri="{FF2B5EF4-FFF2-40B4-BE49-F238E27FC236}">
                <a16:creationId xmlns:a16="http://schemas.microsoft.com/office/drawing/2014/main" id="{FBFC28E0-01E7-4DE2-A6F8-C0D0569761EB}"/>
              </a:ext>
            </a:extLst>
          </p:cNvPr>
          <p:cNvSpPr/>
          <p:nvPr/>
        </p:nvSpPr>
        <p:spPr>
          <a:xfrm>
            <a:off x="9470868" y="3400895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165C4741-D5EE-4770-BF48-AC732FC3B681}"/>
              </a:ext>
            </a:extLst>
          </p:cNvPr>
          <p:cNvSpPr/>
          <p:nvPr/>
        </p:nvSpPr>
        <p:spPr>
          <a:xfrm>
            <a:off x="9464286" y="4122459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Forsvar</a:t>
            </a:r>
          </a:p>
        </p:txBody>
      </p:sp>
      <p:sp>
        <p:nvSpPr>
          <p:cNvPr id="35" name="Ligebenet trekant 34">
            <a:extLst>
              <a:ext uri="{FF2B5EF4-FFF2-40B4-BE49-F238E27FC236}">
                <a16:creationId xmlns:a16="http://schemas.microsoft.com/office/drawing/2014/main" id="{7CAB24EB-9234-4304-BC36-2C3536134770}"/>
              </a:ext>
            </a:extLst>
          </p:cNvPr>
          <p:cNvSpPr/>
          <p:nvPr/>
        </p:nvSpPr>
        <p:spPr>
          <a:xfrm>
            <a:off x="9112410" y="4620908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B4A01120-D2A9-40B5-AF48-9A1AAD3A513F}"/>
              </a:ext>
            </a:extLst>
          </p:cNvPr>
          <p:cNvSpPr/>
          <p:nvPr/>
        </p:nvSpPr>
        <p:spPr>
          <a:xfrm>
            <a:off x="11025087" y="5912407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Klima</a:t>
            </a:r>
          </a:p>
        </p:txBody>
      </p:sp>
      <p:sp>
        <p:nvSpPr>
          <p:cNvPr id="42" name="Ligebenet trekant 41">
            <a:extLst>
              <a:ext uri="{FF2B5EF4-FFF2-40B4-BE49-F238E27FC236}">
                <a16:creationId xmlns:a16="http://schemas.microsoft.com/office/drawing/2014/main" id="{86F0B8FC-4F94-4104-8B54-56C8B8A67B2A}"/>
              </a:ext>
            </a:extLst>
          </p:cNvPr>
          <p:cNvSpPr/>
          <p:nvPr/>
        </p:nvSpPr>
        <p:spPr>
          <a:xfrm>
            <a:off x="11040868" y="5217794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A8420CCA-5019-42CD-812F-E408AF22A42D}"/>
              </a:ext>
            </a:extLst>
          </p:cNvPr>
          <p:cNvSpPr/>
          <p:nvPr/>
        </p:nvSpPr>
        <p:spPr>
          <a:xfrm>
            <a:off x="3748765" y="5760478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Lov og orden</a:t>
            </a:r>
          </a:p>
        </p:txBody>
      </p:sp>
      <p:sp>
        <p:nvSpPr>
          <p:cNvPr id="44" name="Ligebenet trekant 43">
            <a:extLst>
              <a:ext uri="{FF2B5EF4-FFF2-40B4-BE49-F238E27FC236}">
                <a16:creationId xmlns:a16="http://schemas.microsoft.com/office/drawing/2014/main" id="{6AD5D932-3206-40D4-9ED1-99647920CD60}"/>
              </a:ext>
            </a:extLst>
          </p:cNvPr>
          <p:cNvSpPr/>
          <p:nvPr/>
        </p:nvSpPr>
        <p:spPr>
          <a:xfrm>
            <a:off x="3762373" y="5053723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616BE0DB-A06F-4C53-88F6-0F59CF6DBF71}"/>
              </a:ext>
            </a:extLst>
          </p:cNvPr>
          <p:cNvSpPr/>
          <p:nvPr/>
        </p:nvSpPr>
        <p:spPr>
          <a:xfrm>
            <a:off x="11426436" y="3989921"/>
            <a:ext cx="662171" cy="70675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Bolig</a:t>
            </a:r>
          </a:p>
        </p:txBody>
      </p:sp>
      <p:sp>
        <p:nvSpPr>
          <p:cNvPr id="46" name="Ligebenet trekant 45">
            <a:extLst>
              <a:ext uri="{FF2B5EF4-FFF2-40B4-BE49-F238E27FC236}">
                <a16:creationId xmlns:a16="http://schemas.microsoft.com/office/drawing/2014/main" id="{F3B92C2C-684C-47B6-BEB1-BF0C7709C3FB}"/>
              </a:ext>
            </a:extLst>
          </p:cNvPr>
          <p:cNvSpPr/>
          <p:nvPr/>
        </p:nvSpPr>
        <p:spPr>
          <a:xfrm>
            <a:off x="11426436" y="3593300"/>
            <a:ext cx="726746" cy="39362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1895EED2-3845-4C1F-94CC-CB37275C4698}"/>
              </a:ext>
            </a:extLst>
          </p:cNvPr>
          <p:cNvSpPr/>
          <p:nvPr/>
        </p:nvSpPr>
        <p:spPr>
          <a:xfrm>
            <a:off x="3916741" y="4059925"/>
            <a:ext cx="981075" cy="8286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 err="1"/>
              <a:t>Uden-rigs</a:t>
            </a:r>
            <a:endParaRPr lang="da-DK" dirty="0"/>
          </a:p>
        </p:txBody>
      </p:sp>
      <p:sp>
        <p:nvSpPr>
          <p:cNvPr id="48" name="Ligebenet trekant 47">
            <a:extLst>
              <a:ext uri="{FF2B5EF4-FFF2-40B4-BE49-F238E27FC236}">
                <a16:creationId xmlns:a16="http://schemas.microsoft.com/office/drawing/2014/main" id="{713BB87E-B92D-4240-82FF-350B2EAD3550}"/>
              </a:ext>
            </a:extLst>
          </p:cNvPr>
          <p:cNvSpPr/>
          <p:nvPr/>
        </p:nvSpPr>
        <p:spPr>
          <a:xfrm>
            <a:off x="3936150" y="3368510"/>
            <a:ext cx="981075" cy="706755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E6391A93-D67A-4868-AE4C-D97424F0FAAF}"/>
              </a:ext>
            </a:extLst>
          </p:cNvPr>
          <p:cNvSpPr/>
          <p:nvPr/>
        </p:nvSpPr>
        <p:spPr>
          <a:xfrm>
            <a:off x="6874445" y="3962730"/>
            <a:ext cx="703795" cy="65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Erhverv</a:t>
            </a:r>
          </a:p>
        </p:txBody>
      </p:sp>
      <p:sp>
        <p:nvSpPr>
          <p:cNvPr id="50" name="Ligebenet trekant 49">
            <a:extLst>
              <a:ext uri="{FF2B5EF4-FFF2-40B4-BE49-F238E27FC236}">
                <a16:creationId xmlns:a16="http://schemas.microsoft.com/office/drawing/2014/main" id="{8F051C06-00D0-493A-9BF3-7ED00E770B0A}"/>
              </a:ext>
            </a:extLst>
          </p:cNvPr>
          <p:cNvSpPr/>
          <p:nvPr/>
        </p:nvSpPr>
        <p:spPr>
          <a:xfrm>
            <a:off x="6868162" y="3557460"/>
            <a:ext cx="726746" cy="39362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Sky 10">
            <a:extLst>
              <a:ext uri="{FF2B5EF4-FFF2-40B4-BE49-F238E27FC236}">
                <a16:creationId xmlns:a16="http://schemas.microsoft.com/office/drawing/2014/main" id="{BF8B0DB7-93F1-427D-847D-D6361FDFA7A5}"/>
              </a:ext>
            </a:extLst>
          </p:cNvPr>
          <p:cNvSpPr/>
          <p:nvPr/>
        </p:nvSpPr>
        <p:spPr>
          <a:xfrm rot="21121380">
            <a:off x="5453855" y="1389494"/>
            <a:ext cx="2648048" cy="1136155"/>
          </a:xfrm>
          <a:prstGeom prst="cloud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Ligestilling?</a:t>
            </a:r>
          </a:p>
        </p:txBody>
      </p:sp>
      <p:cxnSp>
        <p:nvCxnSpPr>
          <p:cNvPr id="19" name="Lige forbindelse 18">
            <a:extLst>
              <a:ext uri="{FF2B5EF4-FFF2-40B4-BE49-F238E27FC236}">
                <a16:creationId xmlns:a16="http://schemas.microsoft.com/office/drawing/2014/main" id="{0DFCD32E-2AB0-4EF2-9128-E8D3CA6617D3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4726630" y="5961126"/>
            <a:ext cx="582946" cy="4143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Lige forbindelse 56">
            <a:extLst>
              <a:ext uri="{FF2B5EF4-FFF2-40B4-BE49-F238E27FC236}">
                <a16:creationId xmlns:a16="http://schemas.microsoft.com/office/drawing/2014/main" id="{651652BA-F18A-40A9-A98F-605453C2D6EB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5309576" y="5961126"/>
            <a:ext cx="1040290" cy="2320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5A13DE30-3770-4B83-8E60-288E82D351D0}"/>
              </a:ext>
            </a:extLst>
          </p:cNvPr>
          <p:cNvCxnSpPr>
            <a:cxnSpLocks/>
          </p:cNvCxnSpPr>
          <p:nvPr/>
        </p:nvCxnSpPr>
        <p:spPr>
          <a:xfrm flipH="1" flipV="1">
            <a:off x="6148318" y="4927638"/>
            <a:ext cx="175882" cy="124717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510C2751-C8F8-456C-A2B2-8D60810A4E09}"/>
              </a:ext>
            </a:extLst>
          </p:cNvPr>
          <p:cNvCxnSpPr>
            <a:cxnSpLocks/>
          </p:cNvCxnSpPr>
          <p:nvPr/>
        </p:nvCxnSpPr>
        <p:spPr>
          <a:xfrm flipV="1">
            <a:off x="5805493" y="4923200"/>
            <a:ext cx="348651" cy="52343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Lige forbindelse 65">
            <a:extLst>
              <a:ext uri="{FF2B5EF4-FFF2-40B4-BE49-F238E27FC236}">
                <a16:creationId xmlns:a16="http://schemas.microsoft.com/office/drawing/2014/main" id="{4C763F3A-561A-46A4-8BB8-5B1400B82B1A}"/>
              </a:ext>
            </a:extLst>
          </p:cNvPr>
          <p:cNvCxnSpPr>
            <a:cxnSpLocks/>
            <a:stCxn id="7" idx="3"/>
            <a:endCxn id="49" idx="2"/>
          </p:cNvCxnSpPr>
          <p:nvPr/>
        </p:nvCxnSpPr>
        <p:spPr>
          <a:xfrm flipV="1">
            <a:off x="5800113" y="4620907"/>
            <a:ext cx="1426230" cy="92588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602EEE35-544A-428D-9601-39B97947A52D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4386504" y="4900423"/>
            <a:ext cx="432534" cy="64636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Lige forbindelse 74">
            <a:extLst>
              <a:ext uri="{FF2B5EF4-FFF2-40B4-BE49-F238E27FC236}">
                <a16:creationId xmlns:a16="http://schemas.microsoft.com/office/drawing/2014/main" id="{91689D5C-0471-4F80-9A33-468183739208}"/>
              </a:ext>
            </a:extLst>
          </p:cNvPr>
          <p:cNvCxnSpPr>
            <a:cxnSpLocks/>
          </p:cNvCxnSpPr>
          <p:nvPr/>
        </p:nvCxnSpPr>
        <p:spPr>
          <a:xfrm flipH="1">
            <a:off x="5795529" y="4923200"/>
            <a:ext cx="1576910" cy="66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Lige forbindelse 76">
            <a:extLst>
              <a:ext uri="{FF2B5EF4-FFF2-40B4-BE49-F238E27FC236}">
                <a16:creationId xmlns:a16="http://schemas.microsoft.com/office/drawing/2014/main" id="{6E84AFEA-453F-4633-A049-FCFC5A4EDD32}"/>
              </a:ext>
            </a:extLst>
          </p:cNvPr>
          <p:cNvCxnSpPr>
            <a:cxnSpLocks/>
            <a:stCxn id="32" idx="1"/>
          </p:cNvCxnSpPr>
          <p:nvPr/>
        </p:nvCxnSpPr>
        <p:spPr>
          <a:xfrm flipH="1" flipV="1">
            <a:off x="5803748" y="5585827"/>
            <a:ext cx="2211896" cy="75306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Lige forbindelse 80">
            <a:extLst>
              <a:ext uri="{FF2B5EF4-FFF2-40B4-BE49-F238E27FC236}">
                <a16:creationId xmlns:a16="http://schemas.microsoft.com/office/drawing/2014/main" id="{5F9CAE27-2BA3-4CE7-97B9-527F0BC0F936}"/>
              </a:ext>
            </a:extLst>
          </p:cNvPr>
          <p:cNvCxnSpPr>
            <a:cxnSpLocks/>
            <a:stCxn id="40" idx="1"/>
          </p:cNvCxnSpPr>
          <p:nvPr/>
        </p:nvCxnSpPr>
        <p:spPr>
          <a:xfrm flipH="1">
            <a:off x="5752398" y="4536797"/>
            <a:ext cx="3711888" cy="107337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Lige forbindelse 83">
            <a:extLst>
              <a:ext uri="{FF2B5EF4-FFF2-40B4-BE49-F238E27FC236}">
                <a16:creationId xmlns:a16="http://schemas.microsoft.com/office/drawing/2014/main" id="{C34F9572-E99A-4C78-8438-03670D4CFD9E}"/>
              </a:ext>
            </a:extLst>
          </p:cNvPr>
          <p:cNvCxnSpPr>
            <a:cxnSpLocks/>
            <a:stCxn id="31" idx="1"/>
            <a:endCxn id="7" idx="3"/>
          </p:cNvCxnSpPr>
          <p:nvPr/>
        </p:nvCxnSpPr>
        <p:spPr>
          <a:xfrm flipH="1">
            <a:off x="5800113" y="5217795"/>
            <a:ext cx="4651830" cy="32899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Lige forbindelse 86">
            <a:extLst>
              <a:ext uri="{FF2B5EF4-FFF2-40B4-BE49-F238E27FC236}">
                <a16:creationId xmlns:a16="http://schemas.microsoft.com/office/drawing/2014/main" id="{EB83B455-A86D-474F-8AE4-F23055239C9E}"/>
              </a:ext>
            </a:extLst>
          </p:cNvPr>
          <p:cNvCxnSpPr>
            <a:cxnSpLocks/>
          </p:cNvCxnSpPr>
          <p:nvPr/>
        </p:nvCxnSpPr>
        <p:spPr>
          <a:xfrm flipH="1">
            <a:off x="5875703" y="5370195"/>
            <a:ext cx="4728640" cy="296337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Lige forbindelse 89">
            <a:extLst>
              <a:ext uri="{FF2B5EF4-FFF2-40B4-BE49-F238E27FC236}">
                <a16:creationId xmlns:a16="http://schemas.microsoft.com/office/drawing/2014/main" id="{BDA7C7E7-4A85-4D4E-9604-3AFEC7D7B057}"/>
              </a:ext>
            </a:extLst>
          </p:cNvPr>
          <p:cNvCxnSpPr>
            <a:cxnSpLocks/>
            <a:stCxn id="45" idx="1"/>
            <a:endCxn id="7" idx="3"/>
          </p:cNvCxnSpPr>
          <p:nvPr/>
        </p:nvCxnSpPr>
        <p:spPr>
          <a:xfrm flipH="1">
            <a:off x="5800113" y="4343299"/>
            <a:ext cx="5626323" cy="120349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Lige forbindelse 92">
            <a:extLst>
              <a:ext uri="{FF2B5EF4-FFF2-40B4-BE49-F238E27FC236}">
                <a16:creationId xmlns:a16="http://schemas.microsoft.com/office/drawing/2014/main" id="{032BB888-5D2C-41C6-813B-65A63252B5E4}"/>
              </a:ext>
            </a:extLst>
          </p:cNvPr>
          <p:cNvCxnSpPr>
            <a:cxnSpLocks/>
            <a:stCxn id="41" idx="1"/>
            <a:endCxn id="7" idx="3"/>
          </p:cNvCxnSpPr>
          <p:nvPr/>
        </p:nvCxnSpPr>
        <p:spPr>
          <a:xfrm flipH="1" flipV="1">
            <a:off x="5800113" y="5546789"/>
            <a:ext cx="5224974" cy="77995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Lige forbindelse 95">
            <a:extLst>
              <a:ext uri="{FF2B5EF4-FFF2-40B4-BE49-F238E27FC236}">
                <a16:creationId xmlns:a16="http://schemas.microsoft.com/office/drawing/2014/main" id="{22CA4BD1-35A4-4E51-BE1D-03E222229020}"/>
              </a:ext>
            </a:extLst>
          </p:cNvPr>
          <p:cNvCxnSpPr>
            <a:cxnSpLocks/>
          </p:cNvCxnSpPr>
          <p:nvPr/>
        </p:nvCxnSpPr>
        <p:spPr>
          <a:xfrm flipV="1">
            <a:off x="8992818" y="6119576"/>
            <a:ext cx="582946" cy="41433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Lige forbindelse 96">
            <a:extLst>
              <a:ext uri="{FF2B5EF4-FFF2-40B4-BE49-F238E27FC236}">
                <a16:creationId xmlns:a16="http://schemas.microsoft.com/office/drawing/2014/main" id="{BF10BAB8-87F0-410D-85C8-95B8CD6236BE}"/>
              </a:ext>
            </a:extLst>
          </p:cNvPr>
          <p:cNvCxnSpPr>
            <a:cxnSpLocks/>
            <a:endCxn id="41" idx="1"/>
          </p:cNvCxnSpPr>
          <p:nvPr/>
        </p:nvCxnSpPr>
        <p:spPr>
          <a:xfrm flipV="1">
            <a:off x="8957302" y="6326745"/>
            <a:ext cx="2067785" cy="2200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Lige forbindelse 99">
            <a:extLst>
              <a:ext uri="{FF2B5EF4-FFF2-40B4-BE49-F238E27FC236}">
                <a16:creationId xmlns:a16="http://schemas.microsoft.com/office/drawing/2014/main" id="{484FE4E8-A327-44EB-A4C6-00E60096F0AC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9005017" y="5632132"/>
            <a:ext cx="1937464" cy="84769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Lige forbindelse 101">
            <a:extLst>
              <a:ext uri="{FF2B5EF4-FFF2-40B4-BE49-F238E27FC236}">
                <a16:creationId xmlns:a16="http://schemas.microsoft.com/office/drawing/2014/main" id="{10D8B217-B056-4F89-8B67-AC1BC971FADA}"/>
              </a:ext>
            </a:extLst>
          </p:cNvPr>
          <p:cNvCxnSpPr>
            <a:cxnSpLocks/>
          </p:cNvCxnSpPr>
          <p:nvPr/>
        </p:nvCxnSpPr>
        <p:spPr>
          <a:xfrm flipV="1">
            <a:off x="8981463" y="4945044"/>
            <a:ext cx="1128156" cy="14626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Lige forbindelse 104">
            <a:extLst>
              <a:ext uri="{FF2B5EF4-FFF2-40B4-BE49-F238E27FC236}">
                <a16:creationId xmlns:a16="http://schemas.microsoft.com/office/drawing/2014/main" id="{8D3381E3-8EFA-4DF0-9EAB-2528039B0147}"/>
              </a:ext>
            </a:extLst>
          </p:cNvPr>
          <p:cNvCxnSpPr>
            <a:cxnSpLocks/>
          </p:cNvCxnSpPr>
          <p:nvPr/>
        </p:nvCxnSpPr>
        <p:spPr>
          <a:xfrm flipV="1">
            <a:off x="8957302" y="4759190"/>
            <a:ext cx="2768286" cy="175832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Lige forbindelse 106">
            <a:extLst>
              <a:ext uri="{FF2B5EF4-FFF2-40B4-BE49-F238E27FC236}">
                <a16:creationId xmlns:a16="http://schemas.microsoft.com/office/drawing/2014/main" id="{4DA89593-6D2B-40F9-BE7E-B7A1F4CE7848}"/>
              </a:ext>
            </a:extLst>
          </p:cNvPr>
          <p:cNvCxnSpPr>
            <a:cxnSpLocks/>
          </p:cNvCxnSpPr>
          <p:nvPr/>
        </p:nvCxnSpPr>
        <p:spPr>
          <a:xfrm>
            <a:off x="7328507" y="6260311"/>
            <a:ext cx="713018" cy="19545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Lige forbindelse 108">
            <a:extLst>
              <a:ext uri="{FF2B5EF4-FFF2-40B4-BE49-F238E27FC236}">
                <a16:creationId xmlns:a16="http://schemas.microsoft.com/office/drawing/2014/main" id="{3404A042-9672-40C6-8C21-D99C3E2C5D75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7849281" y="5620081"/>
            <a:ext cx="166363" cy="56248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Lige forbindelse 111">
            <a:extLst>
              <a:ext uri="{FF2B5EF4-FFF2-40B4-BE49-F238E27FC236}">
                <a16:creationId xmlns:a16="http://schemas.microsoft.com/office/drawing/2014/main" id="{96FFE4D6-69B9-457B-A1AF-CB2A34026A64}"/>
              </a:ext>
            </a:extLst>
          </p:cNvPr>
          <p:cNvCxnSpPr>
            <a:cxnSpLocks/>
          </p:cNvCxnSpPr>
          <p:nvPr/>
        </p:nvCxnSpPr>
        <p:spPr>
          <a:xfrm>
            <a:off x="6583984" y="4888600"/>
            <a:ext cx="1417697" cy="14346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5" name="Sky 114">
            <a:extLst>
              <a:ext uri="{FF2B5EF4-FFF2-40B4-BE49-F238E27FC236}">
                <a16:creationId xmlns:a16="http://schemas.microsoft.com/office/drawing/2014/main" id="{A66083F2-357E-449F-AEDA-4CFE07EFECF9}"/>
              </a:ext>
            </a:extLst>
          </p:cNvPr>
          <p:cNvSpPr/>
          <p:nvPr/>
        </p:nvSpPr>
        <p:spPr>
          <a:xfrm rot="778605">
            <a:off x="8391717" y="1145883"/>
            <a:ext cx="2648048" cy="1136155"/>
          </a:xfrm>
          <a:prstGeom prst="cloud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400" dirty="0">
                <a:solidFill>
                  <a:schemeClr val="bg1"/>
                </a:solidFill>
              </a:rPr>
              <a:t>Inklusion?</a:t>
            </a:r>
          </a:p>
        </p:txBody>
      </p:sp>
      <p:cxnSp>
        <p:nvCxnSpPr>
          <p:cNvPr id="118" name="Lige forbindelse 117">
            <a:extLst>
              <a:ext uri="{FF2B5EF4-FFF2-40B4-BE49-F238E27FC236}">
                <a16:creationId xmlns:a16="http://schemas.microsoft.com/office/drawing/2014/main" id="{DB66F24C-E41D-4E2E-B220-9F7B4E185D3B}"/>
              </a:ext>
            </a:extLst>
          </p:cNvPr>
          <p:cNvCxnSpPr>
            <a:cxnSpLocks/>
            <a:stCxn id="40" idx="1"/>
          </p:cNvCxnSpPr>
          <p:nvPr/>
        </p:nvCxnSpPr>
        <p:spPr>
          <a:xfrm flipH="1" flipV="1">
            <a:off x="7610324" y="4194429"/>
            <a:ext cx="1853962" cy="342368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1" name="Rektangel 120">
            <a:extLst>
              <a:ext uri="{FF2B5EF4-FFF2-40B4-BE49-F238E27FC236}">
                <a16:creationId xmlns:a16="http://schemas.microsoft.com/office/drawing/2014/main" id="{6A96949C-00A5-4AAB-901F-85FB0E34647F}"/>
              </a:ext>
            </a:extLst>
          </p:cNvPr>
          <p:cNvSpPr/>
          <p:nvPr/>
        </p:nvSpPr>
        <p:spPr>
          <a:xfrm>
            <a:off x="4962677" y="3685122"/>
            <a:ext cx="703795" cy="658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Transport</a:t>
            </a:r>
          </a:p>
        </p:txBody>
      </p:sp>
      <p:sp>
        <p:nvSpPr>
          <p:cNvPr id="122" name="Ligebenet trekant 121">
            <a:extLst>
              <a:ext uri="{FF2B5EF4-FFF2-40B4-BE49-F238E27FC236}">
                <a16:creationId xmlns:a16="http://schemas.microsoft.com/office/drawing/2014/main" id="{FF3F1F89-0561-4F7B-8EE2-0A8D8CC62A84}"/>
              </a:ext>
            </a:extLst>
          </p:cNvPr>
          <p:cNvSpPr/>
          <p:nvPr/>
        </p:nvSpPr>
        <p:spPr>
          <a:xfrm>
            <a:off x="4962727" y="3308611"/>
            <a:ext cx="726746" cy="39362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23" name="Lige forbindelse 122">
            <a:extLst>
              <a:ext uri="{FF2B5EF4-FFF2-40B4-BE49-F238E27FC236}">
                <a16:creationId xmlns:a16="http://schemas.microsoft.com/office/drawing/2014/main" id="{79AD6CCB-6C36-45AC-9B3E-F76EEEAE56AA}"/>
              </a:ext>
            </a:extLst>
          </p:cNvPr>
          <p:cNvCxnSpPr>
            <a:cxnSpLocks/>
            <a:stCxn id="8" idx="5"/>
          </p:cNvCxnSpPr>
          <p:nvPr/>
        </p:nvCxnSpPr>
        <p:spPr>
          <a:xfrm flipH="1" flipV="1">
            <a:off x="5508126" y="4355826"/>
            <a:ext cx="57904" cy="432216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8771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5" grpId="0" animBg="1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2601</TotalTime>
  <Words>369</Words>
  <Application>Microsoft Office PowerPoint</Application>
  <PresentationFormat>Widescreen</PresentationFormat>
  <Paragraphs>193</Paragraphs>
  <Slides>17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2" baseType="lpstr">
      <vt:lpstr>Arial</vt:lpstr>
      <vt:lpstr>Bernard MT Condensed</vt:lpstr>
      <vt:lpstr>Calibri</vt:lpstr>
      <vt:lpstr>Calibri Light</vt:lpstr>
      <vt:lpstr>Office-tema</vt:lpstr>
      <vt:lpstr>Formandens mundtlige beretning</vt:lpstr>
      <vt:lpstr>PowerPoint-præsentation</vt:lpstr>
      <vt:lpstr>Danskernes mistrivsel 16- 24 årige</vt:lpstr>
      <vt:lpstr>PowerPoint-præsentation</vt:lpstr>
      <vt:lpstr>Demokratiets hus</vt:lpstr>
      <vt:lpstr>Vilde problemer!</vt:lpstr>
      <vt:lpstr>Tidsoptimisme</vt:lpstr>
      <vt:lpstr>Transnationalisme</vt:lpstr>
      <vt:lpstr>Træghed</vt:lpstr>
      <vt:lpstr>PowerPoint-præsentation</vt:lpstr>
      <vt:lpstr>PowerPoint-præsentation</vt:lpstr>
      <vt:lpstr>Demokratiets hus</vt:lpstr>
      <vt:lpstr>Sammen om skolen</vt:lpstr>
      <vt:lpstr>PowerPoint-præsentation</vt:lpstr>
      <vt:lpstr>Inklusion</vt:lpstr>
      <vt:lpstr>PowerPoint-præsentation</vt:lpstr>
      <vt:lpstr>Lærernes professionelle stemme!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Formandens mundtlige beretning</dc:title>
  <dc:creator>Kasper Rosenberg Mortensen</dc:creator>
  <cp:lastModifiedBy>Kasper Rosenberg Mortensen</cp:lastModifiedBy>
  <cp:revision>10</cp:revision>
  <dcterms:created xsi:type="dcterms:W3CDTF">2022-03-05T09:36:27Z</dcterms:created>
  <dcterms:modified xsi:type="dcterms:W3CDTF">2022-03-22T14:18:36Z</dcterms:modified>
</cp:coreProperties>
</file>