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65" r:id="rId2"/>
    <p:sldId id="260" r:id="rId3"/>
    <p:sldId id="261" r:id="rId4"/>
    <p:sldId id="263" r:id="rId5"/>
    <p:sldId id="264" r:id="rId6"/>
    <p:sldId id="259" r:id="rId7"/>
    <p:sldId id="266" r:id="rId8"/>
    <p:sldId id="274" r:id="rId9"/>
    <p:sldId id="268" r:id="rId10"/>
    <p:sldId id="269" r:id="rId11"/>
    <p:sldId id="267" r:id="rId12"/>
    <p:sldId id="270" r:id="rId13"/>
    <p:sldId id="271" r:id="rId14"/>
    <p:sldId id="273" r:id="rId15"/>
    <p:sldId id="277" r:id="rId16"/>
    <p:sldId id="276" r:id="rId17"/>
    <p:sldId id="278" r:id="rId18"/>
    <p:sldId id="257" r:id="rId19"/>
    <p:sldId id="279" r:id="rId20"/>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709"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02BE67-6412-40E4-B399-485CDF9B4E82}" type="datetimeFigureOut">
              <a:rPr lang="da-DK" smtClean="0"/>
              <a:pPr/>
              <a:t>24-11-2008</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4A0886-DACB-4E10-8C7E-79D2BBDB5D2E}" type="slidenum">
              <a:rPr lang="da-DK" smtClean="0"/>
              <a:pPr/>
              <a:t>‹nr.›</a:t>
            </a:fld>
            <a:endParaRPr lang="da-DK"/>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D2A022-33F9-48F5-A220-C2FCAC435F5A}" type="slidenum">
              <a:rPr lang="da-DK"/>
              <a:pPr/>
              <a:t>1</a:t>
            </a:fld>
            <a:endParaRPr lang="da-DK"/>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r>
              <a:rPr lang="da-DK"/>
              <a:t>Tekster til i dag</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2C48B1-B2FD-43B2-9150-F0139E2E5BDB}" type="slidenum">
              <a:rPr lang="da-DK"/>
              <a:pPr/>
              <a:t>13</a:t>
            </a:fld>
            <a:endParaRPr lang="da-DK"/>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r>
              <a:rPr lang="da-DK" dirty="0" smtClean="0"/>
              <a:t>Det</a:t>
            </a:r>
            <a:r>
              <a:rPr lang="da-DK" baseline="0" dirty="0" smtClean="0"/>
              <a:t> er denne udvikling jeg tror det er vigtigt at være opmærksom på – for at kommunikere strategisk og for at være med til at påvirke dagsordenen</a:t>
            </a:r>
            <a:endParaRPr lang="da-DK"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smtClean="0"/>
              <a:t>Frihed</a:t>
            </a:r>
            <a:r>
              <a:rPr lang="da-DK" baseline="0" dirty="0" smtClean="0"/>
              <a:t> til fortsat at kommunikere hvordan man heler tiden udvikler sin praksis og implementerer ny viden</a:t>
            </a:r>
            <a:endParaRPr lang="da-DK" dirty="0" smtClean="0"/>
          </a:p>
          <a:p>
            <a:r>
              <a:rPr lang="da-DK" dirty="0" smtClean="0"/>
              <a:t>Hverken fravær eller nærvær af politisk styring.</a:t>
            </a:r>
          </a:p>
          <a:p>
            <a:r>
              <a:rPr lang="da-DK" dirty="0" smtClean="0"/>
              <a:t>Politisk</a:t>
            </a:r>
            <a:r>
              <a:rPr lang="da-DK" baseline="0" dirty="0" smtClean="0"/>
              <a:t> styring forsvinder ikke men bliver til vejledning, supervision, udvikling, konsultation</a:t>
            </a:r>
            <a:endParaRPr lang="da-DK" dirty="0" smtClean="0"/>
          </a:p>
          <a:p>
            <a:r>
              <a:rPr lang="da-DK" dirty="0" smtClean="0"/>
              <a:t>Dokumentationsbølge</a:t>
            </a:r>
          </a:p>
          <a:p>
            <a:r>
              <a:rPr lang="da-DK" dirty="0" smtClean="0"/>
              <a:t>Dobbeltkommunikation:</a:t>
            </a:r>
            <a:r>
              <a:rPr lang="da-DK" baseline="0" dirty="0" smtClean="0"/>
              <a:t> styrende og styrede</a:t>
            </a:r>
          </a:p>
          <a:p>
            <a:r>
              <a:rPr lang="da-DK" dirty="0" smtClean="0"/>
              <a:t>Selvreguleret fordi skolen påtager sig at lede sig selv i overensstemmelse med</a:t>
            </a:r>
            <a:r>
              <a:rPr lang="da-DK" baseline="0" dirty="0" smtClean="0"/>
              <a:t> politiske rammer, visioner.</a:t>
            </a:r>
          </a:p>
          <a:p>
            <a:r>
              <a:rPr lang="da-DK" baseline="0" dirty="0" smtClean="0"/>
              <a:t>Refleksiv fordi den er betinget af at skolen frivilligt og aktivt spejler sin selvforståelse i samfundets helhed på mange niveauer. Det kommunale skolevæsen, det nationale fællesskab, de globale udfordringer.</a:t>
            </a:r>
          </a:p>
          <a:p>
            <a:r>
              <a:rPr lang="da-DK" baseline="0" dirty="0" smtClean="0"/>
              <a:t>Det drejer sig om at kommunikere hvordan skolen forholder sig til at den virker ind på samfundet. Ikke efter parolen: en god skole er velfærd i sig selv, men i konkrete beskrivelse af hvordan skolen imødekommer de udfordringer andre samfundsmæssige aktører sætter på dagsordenen. Og måske endda endnu tidligere – der hvor problemerne skabes og forhandles.</a:t>
            </a:r>
          </a:p>
          <a:p>
            <a:r>
              <a:rPr lang="da-DK" dirty="0" smtClean="0"/>
              <a:t>Legitimitet vindes ikke en gang for alle</a:t>
            </a:r>
            <a:endParaRPr lang="da-DK" dirty="0"/>
          </a:p>
        </p:txBody>
      </p:sp>
      <p:sp>
        <p:nvSpPr>
          <p:cNvPr id="4" name="Pladsholder til diasnummer 3"/>
          <p:cNvSpPr>
            <a:spLocks noGrp="1"/>
          </p:cNvSpPr>
          <p:nvPr>
            <p:ph type="sldNum" sz="quarter" idx="10"/>
          </p:nvPr>
        </p:nvSpPr>
        <p:spPr/>
        <p:txBody>
          <a:bodyPr/>
          <a:lstStyle/>
          <a:p>
            <a:fld id="{2B4A0886-DACB-4E10-8C7E-79D2BBDB5D2E}" type="slidenum">
              <a:rPr lang="da-DK" smtClean="0"/>
              <a:pPr/>
              <a:t>14</a:t>
            </a:fld>
            <a:endParaRPr lang="da-DK"/>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smtClean="0"/>
              <a:t>UVM ønsker ikke at vide at noget allerede sker –</a:t>
            </a:r>
            <a:r>
              <a:rPr lang="da-DK" baseline="0" dirty="0" smtClean="0"/>
              <a:t> de ønsker at dokumentere udvikling. Evalueringskapacitet er evne til fortsat at udvikle evalueringspraksis.</a:t>
            </a:r>
          </a:p>
          <a:p>
            <a:r>
              <a:rPr lang="da-DK" baseline="0" dirty="0" smtClean="0"/>
              <a:t>Symptom på modstand.</a:t>
            </a:r>
          </a:p>
          <a:p>
            <a:r>
              <a:rPr lang="da-DK" baseline="0" dirty="0" smtClean="0"/>
              <a:t>Skyttegravskrig for en til at overse de små kampe, værdier i forandring, opfattelser af lærerroller i forandring</a:t>
            </a:r>
          </a:p>
          <a:p>
            <a:r>
              <a:rPr lang="da-DK" baseline="0" dirty="0" smtClean="0"/>
              <a:t>Overvej i stedet hvordan præmisserne for at lave repræsentation forandres hele tiden</a:t>
            </a:r>
          </a:p>
          <a:p>
            <a:r>
              <a:rPr lang="da-DK" baseline="0" dirty="0" smtClean="0"/>
              <a:t>Evt. intuition som del af professionel. UVM vil erstatte intuition med refleksion og dokumentation og </a:t>
            </a:r>
            <a:r>
              <a:rPr lang="da-DK" baseline="0" dirty="0" err="1" smtClean="0"/>
              <a:t>vidensbaserede</a:t>
            </a:r>
            <a:r>
              <a:rPr lang="da-DK" baseline="0" dirty="0" smtClean="0"/>
              <a:t> begrundelser</a:t>
            </a:r>
          </a:p>
          <a:p>
            <a:endParaRPr lang="da-DK" dirty="0"/>
          </a:p>
        </p:txBody>
      </p:sp>
      <p:sp>
        <p:nvSpPr>
          <p:cNvPr id="4" name="Pladsholder til diasnummer 3"/>
          <p:cNvSpPr>
            <a:spLocks noGrp="1"/>
          </p:cNvSpPr>
          <p:nvPr>
            <p:ph type="sldNum" sz="quarter" idx="10"/>
          </p:nvPr>
        </p:nvSpPr>
        <p:spPr/>
        <p:txBody>
          <a:bodyPr/>
          <a:lstStyle/>
          <a:p>
            <a:fld id="{2B4A0886-DACB-4E10-8C7E-79D2BBDB5D2E}" type="slidenum">
              <a:rPr lang="da-DK" smtClean="0"/>
              <a:pPr/>
              <a:t>15</a:t>
            </a:fld>
            <a:endParaRPr lang="da-DK"/>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smtClean="0"/>
              <a:t>DLF: lade lærere arbejde i fred. Lille synlighed af UVM</a:t>
            </a:r>
          </a:p>
          <a:p>
            <a:r>
              <a:rPr lang="da-DK" dirty="0" smtClean="0"/>
              <a:t>UVM dokumentation er </a:t>
            </a:r>
            <a:r>
              <a:rPr lang="da-DK" dirty="0" err="1" smtClean="0"/>
              <a:t>tillidsskabende</a:t>
            </a:r>
            <a:r>
              <a:rPr lang="da-DK" dirty="0" smtClean="0"/>
              <a:t> aktivitet –vinde</a:t>
            </a:r>
            <a:r>
              <a:rPr lang="da-DK" baseline="0" dirty="0" smtClean="0"/>
              <a:t> befolknings tro på at der træffes gode beslutninger. Samme handling er for DLF mistillidserklæring.</a:t>
            </a:r>
          </a:p>
          <a:p>
            <a:r>
              <a:rPr lang="da-DK" baseline="0" dirty="0" smtClean="0"/>
              <a:t>Når DLF argumenterer at lærere bedst varetager deres arbejde med begrænset politisk indgriben beder de ministeriet risikerer at blive iagttaget som uansvarlige i forhold til det uddannelsessystem de er sat til at lede og udvikle – enorme udfordringer </a:t>
            </a:r>
            <a:r>
              <a:rPr lang="da-DK" baseline="0" dirty="0" err="1" smtClean="0"/>
              <a:t>bla</a:t>
            </a:r>
            <a:r>
              <a:rPr lang="da-DK" baseline="0" dirty="0" smtClean="0"/>
              <a:t> globaliseringen siges at give DK. </a:t>
            </a:r>
            <a:endParaRPr lang="da-DK" dirty="0" smtClean="0"/>
          </a:p>
          <a:p>
            <a:endParaRPr lang="da-DK" dirty="0"/>
          </a:p>
        </p:txBody>
      </p:sp>
      <p:sp>
        <p:nvSpPr>
          <p:cNvPr id="4" name="Pladsholder til diasnummer 3"/>
          <p:cNvSpPr>
            <a:spLocks noGrp="1"/>
          </p:cNvSpPr>
          <p:nvPr>
            <p:ph type="sldNum" sz="quarter" idx="10"/>
          </p:nvPr>
        </p:nvSpPr>
        <p:spPr/>
        <p:txBody>
          <a:bodyPr/>
          <a:lstStyle/>
          <a:p>
            <a:fld id="{2B4A0886-DACB-4E10-8C7E-79D2BBDB5D2E}" type="slidenum">
              <a:rPr lang="da-DK" smtClean="0"/>
              <a:pPr/>
              <a:t>16</a:t>
            </a:fld>
            <a:endParaRPr lang="da-DK"/>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2B4A0886-DACB-4E10-8C7E-79D2BBDB5D2E}" type="slidenum">
              <a:rPr lang="da-DK" smtClean="0"/>
              <a:pPr/>
              <a:t>3</a:t>
            </a:fld>
            <a:endParaRPr lang="da-DK"/>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smtClean="0"/>
              <a:t>Billede på hvordan verden forandrer sig</a:t>
            </a:r>
          </a:p>
          <a:p>
            <a:r>
              <a:rPr lang="da-DK" dirty="0" smtClean="0"/>
              <a:t>Og hvordan innovative virksomheder forandrer sig i takt hermed</a:t>
            </a:r>
          </a:p>
          <a:p>
            <a:r>
              <a:rPr lang="da-DK" dirty="0" smtClean="0"/>
              <a:t>Kunne være lærerværelse</a:t>
            </a:r>
            <a:r>
              <a:rPr lang="da-DK" baseline="0" dirty="0" smtClean="0"/>
              <a:t> anno 78. Hvor meget har skolen ændret sig? Ret meget. Men hvor meget har skolens selvfremstilling ændret sig?</a:t>
            </a:r>
            <a:endParaRPr lang="da-DK" dirty="0"/>
          </a:p>
        </p:txBody>
      </p:sp>
      <p:sp>
        <p:nvSpPr>
          <p:cNvPr id="4" name="Pladsholder til diasnummer 3"/>
          <p:cNvSpPr>
            <a:spLocks noGrp="1"/>
          </p:cNvSpPr>
          <p:nvPr>
            <p:ph type="sldNum" sz="quarter" idx="10"/>
          </p:nvPr>
        </p:nvSpPr>
        <p:spPr/>
        <p:txBody>
          <a:bodyPr/>
          <a:lstStyle/>
          <a:p>
            <a:fld id="{2B4A0886-DACB-4E10-8C7E-79D2BBDB5D2E}" type="slidenum">
              <a:rPr lang="da-DK" smtClean="0"/>
              <a:pPr/>
              <a:t>4</a:t>
            </a:fld>
            <a:endParaRPr lang="da-DK"/>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smtClean="0"/>
              <a:t>Skolens aktører går ikke nødvendigvis</a:t>
            </a:r>
            <a:r>
              <a:rPr lang="da-DK" baseline="0" dirty="0" smtClean="0"/>
              <a:t> i takt med lærerforeningens arbejde, fordi lærerforeningen blot er en blandt mange samarbejdspartnere der byder sig til for skolerne.</a:t>
            </a:r>
          </a:p>
          <a:p>
            <a:r>
              <a:rPr lang="da-DK" baseline="0" dirty="0" smtClean="0"/>
              <a:t>Velfærdsproduktion er ikke blot pædagogisk, eller matematik faglig. Det er også trafiksikkerhed, sundhed, integration </a:t>
            </a:r>
            <a:r>
              <a:rPr lang="da-DK" baseline="0" dirty="0" err="1" smtClean="0"/>
              <a:t>osv</a:t>
            </a:r>
            <a:endParaRPr lang="da-DK" baseline="0" dirty="0" smtClean="0"/>
          </a:p>
          <a:p>
            <a:r>
              <a:rPr lang="da-DK" baseline="0" dirty="0" smtClean="0"/>
              <a:t>At være skoleleder er offentlig stilling både som stor bevågenhed og som løsning af problematikker på tværs i offentlig sektor</a:t>
            </a:r>
          </a:p>
          <a:p>
            <a:r>
              <a:rPr lang="da-DK" baseline="0" dirty="0" smtClean="0"/>
              <a:t>Skolernes genkendelse af Lærerforeningen som repræsentant for skolens interesser kan ikke længere vindes en gang for alle, men må erobres hele tiden og på en række forskellige områder/fronter samtidigt.</a:t>
            </a:r>
            <a:endParaRPr lang="da-DK" dirty="0" smtClean="0"/>
          </a:p>
          <a:p>
            <a:endParaRPr lang="da-DK" dirty="0"/>
          </a:p>
        </p:txBody>
      </p:sp>
      <p:sp>
        <p:nvSpPr>
          <p:cNvPr id="4" name="Pladsholder til diasnummer 3"/>
          <p:cNvSpPr>
            <a:spLocks noGrp="1"/>
          </p:cNvSpPr>
          <p:nvPr>
            <p:ph type="sldNum" sz="quarter" idx="10"/>
          </p:nvPr>
        </p:nvSpPr>
        <p:spPr/>
        <p:txBody>
          <a:bodyPr/>
          <a:lstStyle/>
          <a:p>
            <a:fld id="{2B4A0886-DACB-4E10-8C7E-79D2BBDB5D2E}" type="slidenum">
              <a:rPr lang="da-DK" smtClean="0"/>
              <a:pPr/>
              <a:t>5</a:t>
            </a:fld>
            <a:endParaRPr lang="da-DK"/>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smtClean="0"/>
              <a:t>OECD rapport – </a:t>
            </a:r>
          </a:p>
          <a:p>
            <a:r>
              <a:rPr lang="da-DK" dirty="0" err="1" smtClean="0"/>
              <a:t>Uvm</a:t>
            </a:r>
            <a:endParaRPr lang="da-DK" dirty="0"/>
          </a:p>
        </p:txBody>
      </p:sp>
      <p:sp>
        <p:nvSpPr>
          <p:cNvPr id="4" name="Pladsholder til diasnummer 3"/>
          <p:cNvSpPr>
            <a:spLocks noGrp="1"/>
          </p:cNvSpPr>
          <p:nvPr>
            <p:ph type="sldNum" sz="quarter" idx="10"/>
          </p:nvPr>
        </p:nvSpPr>
        <p:spPr/>
        <p:txBody>
          <a:bodyPr/>
          <a:lstStyle/>
          <a:p>
            <a:fld id="{2B4A0886-DACB-4E10-8C7E-79D2BBDB5D2E}" type="slidenum">
              <a:rPr lang="da-DK" smtClean="0"/>
              <a:pPr/>
              <a:t>7</a:t>
            </a:fld>
            <a:endParaRPr lang="da-DK"/>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D83912-E5DE-45BD-9B1E-78BC7E8061C9}" type="slidenum">
              <a:rPr lang="da-DK"/>
              <a:pPr/>
              <a:t>9</a:t>
            </a:fld>
            <a:endParaRPr lang="da-DK"/>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r>
              <a:rPr lang="da-DK" dirty="0"/>
              <a:t>Så begynder det at ligne noget I kender – selvteknologi, </a:t>
            </a:r>
            <a:r>
              <a:rPr lang="da-DK" dirty="0" err="1"/>
              <a:t>Foucauldiansk</a:t>
            </a:r>
            <a:r>
              <a:rPr lang="da-DK" dirty="0"/>
              <a:t> selvskabelse. Udspekuleret – kommende alle vegne fra, </a:t>
            </a:r>
            <a:r>
              <a:rPr lang="da-DK" dirty="0" err="1"/>
              <a:t>subjektskabende</a:t>
            </a:r>
            <a:r>
              <a:rPr lang="da-DK" dirty="0"/>
              <a:t> osv.  </a:t>
            </a:r>
            <a:r>
              <a:rPr lang="da-DK" dirty="0" err="1"/>
              <a:t>Empowerment</a:t>
            </a:r>
            <a:endParaRPr lang="da-DK" dirty="0"/>
          </a:p>
          <a:p>
            <a:r>
              <a:rPr lang="da-DK" dirty="0"/>
              <a:t>Lettere at påvirke indefra end at overkomme modstand. </a:t>
            </a:r>
          </a:p>
          <a:p>
            <a:r>
              <a:rPr lang="da-DK" dirty="0"/>
              <a:t>Fra </a:t>
            </a:r>
            <a:r>
              <a:rPr lang="da-DK" dirty="0" err="1"/>
              <a:t>Litt</a:t>
            </a:r>
            <a:r>
              <a:rPr lang="da-DK" dirty="0"/>
              <a:t> til i dag: ”Evalueringskapacitet er således ikke en ting man kan opnå – det er derimod en fortsat bæredygtig udvikling af skolen og dens evalueringspraksis og alt, hvad den praksis indbefatter.”</a:t>
            </a:r>
          </a:p>
          <a:p>
            <a:endParaRPr lang="da-DK"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7DE3B7-1B52-4FA8-A094-0C99497B0579}" type="slidenum">
              <a:rPr lang="da-DK"/>
              <a:pPr/>
              <a:t>10</a:t>
            </a:fld>
            <a:endParaRPr lang="da-DK"/>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r>
              <a:rPr lang="da-DK" dirty="0"/>
              <a:t>Problemer, målsætninger, midler</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4DC857-0290-4484-916D-5B558825C4EE}" type="slidenum">
              <a:rPr lang="da-DK"/>
              <a:pPr/>
              <a:t>11</a:t>
            </a:fld>
            <a:endParaRPr lang="da-DK"/>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r>
              <a:rPr lang="da-DK" dirty="0" smtClean="0"/>
              <a:t>Det</a:t>
            </a:r>
            <a:r>
              <a:rPr lang="da-DK" baseline="0" dirty="0" smtClean="0"/>
              <a:t> er måske her jeg bliver lidt tarvelig. Det er altid let at stå uden for og kritisere.</a:t>
            </a:r>
          </a:p>
          <a:p>
            <a:r>
              <a:rPr lang="da-DK" baseline="0" dirty="0" smtClean="0"/>
              <a:t>Men det her er hvad jeg ser i forhold til hvordan skoledebatten ofte ser ud.</a:t>
            </a:r>
          </a:p>
          <a:p>
            <a:r>
              <a:rPr lang="da-DK" dirty="0" smtClean="0"/>
              <a:t>overser </a:t>
            </a:r>
            <a:r>
              <a:rPr lang="da-DK" dirty="0"/>
              <a:t>styringens kompleksitet</a:t>
            </a:r>
          </a:p>
          <a:p>
            <a:r>
              <a:rPr lang="da-DK" dirty="0"/>
              <a:t>Forskellen er normativ. Skole-intern er dialog, udvikling, pædagogik. Ekstern er kontrol, styring, politik. Evaluering der kommer udefra er ond. Evaluering der er skolebaseret vurdering er godt. </a:t>
            </a:r>
          </a:p>
          <a:p>
            <a:r>
              <a:rPr lang="da-DK" dirty="0"/>
              <a:t>Fortælling om gammeldags magt – kontrol, lovens tvang. Magt kommende fra suverænen – synlig som et sted fra. Ikke identitetsproducerende</a:t>
            </a:r>
          </a:p>
          <a:p>
            <a:r>
              <a:rPr lang="da-DK" dirty="0"/>
              <a:t>Er der virkelig ikke andet på spil?</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1449DC-A008-4AA2-9C9E-57AB61627106}" type="slidenum">
              <a:rPr lang="da-DK"/>
              <a:pPr/>
              <a:t>12</a:t>
            </a:fld>
            <a:endParaRPr lang="da-DK"/>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r>
              <a:rPr lang="da-DK" dirty="0"/>
              <a:t>Kampagnens begreber og teknologier gør forskellen mellem </a:t>
            </a:r>
            <a:r>
              <a:rPr lang="da-DK" b="1" dirty="0"/>
              <a:t>skole-intern og skole-ekstern </a:t>
            </a:r>
            <a:r>
              <a:rPr lang="da-DK" dirty="0"/>
              <a:t>usynlig, når de præsenterer sig som rammer for og hjælp til lærerens egen evne til at lede og udvikle sig selv.  </a:t>
            </a:r>
          </a:p>
          <a:p>
            <a:r>
              <a:rPr lang="da-DK" b="1" dirty="0"/>
              <a:t>resultat- og procesorienteret</a:t>
            </a:r>
            <a:r>
              <a:rPr lang="da-DK" dirty="0"/>
              <a:t>, idet den installerer en optagethed af proces og evig udvikling. </a:t>
            </a:r>
          </a:p>
          <a:p>
            <a:r>
              <a:rPr lang="da-DK" b="1" dirty="0"/>
              <a:t>pædagogik og politik </a:t>
            </a:r>
            <a:r>
              <a:rPr lang="da-DK" dirty="0"/>
              <a:t>i evalueringskulturkampagnens refleksions- og udviklingsidealer. Kampagnen forener pædagogiske idealer om fortsat udvikling og læring via selvrefleksion med politisk opdragelse af velfærdsproducenter. Med henvisning til Helmut </a:t>
            </a:r>
            <a:r>
              <a:rPr lang="da-DK" dirty="0" err="1"/>
              <a:t>Wilkes</a:t>
            </a:r>
            <a:r>
              <a:rPr lang="da-DK" dirty="0"/>
              <a:t> diagnose om en supervisionsstat kunne man sige, at kampagnen anvender en politikform, der virker ved at opdrage beslutningstagere til at træffe beslutninger for fællesskabets bedste (se f.eks. Wilke 1993, 1997 og 1992). </a:t>
            </a:r>
            <a:r>
              <a:rPr lang="da-DK" dirty="0" err="1"/>
              <a:t>Wilkes</a:t>
            </a:r>
            <a:r>
              <a:rPr lang="da-DK" dirty="0"/>
              <a:t> supervisionsstat kan ses som en måde at lede politisk, der søger at få de deltagende aktører til at iagttage sig selv og dermed bringe det frem i lyset, som de i processen implicerede aktører ikke selv kan se (Wilke 1993</a:t>
            </a:r>
            <a:r>
              <a:rPr lang="da-DK" b="1" dirty="0"/>
              <a:t>:</a:t>
            </a:r>
            <a:r>
              <a:rPr lang="da-DK" dirty="0"/>
              <a:t>2). </a:t>
            </a:r>
          </a:p>
          <a:p>
            <a:r>
              <a:rPr lang="da-DK" b="1" dirty="0"/>
              <a:t>dialog og kontrol</a:t>
            </a:r>
            <a:r>
              <a:rPr lang="da-DK" dirty="0"/>
              <a:t>, idet kampagnens kontrolformer netop præsenterer sig selv som kollegiale dialoger mellem lærere eller indre dialoger i den enkelte lærer. Det er ikke kontrolformer, der kan genkendes som det modsatte af tillid og dialog, men netop kontrol der anvender tillid og dialog som sine væsentligste redskaber.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spTree>
      <p:nvGrpSpPr>
        <p:cNvPr id="1" name=""/>
        <p:cNvGrpSpPr/>
        <p:nvPr/>
      </p:nvGrpSpPr>
      <p:grpSpPr>
        <a:xfrm>
          <a:off x="0" y="0"/>
          <a:ext cx="0" cy="0"/>
          <a:chOff x="0" y="0"/>
          <a:chExt cx="0" cy="0"/>
        </a:xfrm>
      </p:grpSpPr>
      <p:grpSp>
        <p:nvGrpSpPr>
          <p:cNvPr id="2" name="Group 2"/>
          <p:cNvGrpSpPr>
            <a:grpSpLocks/>
          </p:cNvGrpSpPr>
          <p:nvPr/>
        </p:nvGrpSpPr>
        <p:grpSpPr bwMode="auto">
          <a:xfrm>
            <a:off x="-3222625" y="304800"/>
            <a:ext cx="11909425" cy="4724400"/>
            <a:chOff x="-2030" y="192"/>
            <a:chExt cx="7502" cy="2976"/>
          </a:xfrm>
        </p:grpSpPr>
        <p:sp>
          <p:nvSpPr>
            <p:cNvPr id="6147"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endParaRPr lang="da-DK"/>
            </a:p>
          </p:txBody>
        </p:sp>
        <p:sp>
          <p:nvSpPr>
            <p:cNvPr id="6148"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endParaRPr lang="da-DK" sz="2400">
                <a:latin typeface="Times New Roman" pitchFamily="18" charset="0"/>
              </a:endParaRPr>
            </a:p>
          </p:txBody>
        </p:sp>
        <p:sp>
          <p:nvSpPr>
            <p:cNvPr id="6149"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endParaRPr lang="da-DK">
                <a:latin typeface="Arial" charset="0"/>
              </a:endParaRPr>
            </a:p>
          </p:txBody>
        </p:sp>
      </p:grpSp>
      <p:sp>
        <p:nvSpPr>
          <p:cNvPr id="6150" name="Rectangle 6"/>
          <p:cNvSpPr>
            <a:spLocks noGrp="1" noChangeArrowheads="1"/>
          </p:cNvSpPr>
          <p:nvPr>
            <p:ph type="ctrTitle"/>
          </p:nvPr>
        </p:nvSpPr>
        <p:spPr>
          <a:xfrm>
            <a:off x="1443038" y="985838"/>
            <a:ext cx="7239000" cy="1444625"/>
          </a:xfrm>
        </p:spPr>
        <p:txBody>
          <a:bodyPr/>
          <a:lstStyle>
            <a:lvl1pPr>
              <a:defRPr sz="4000"/>
            </a:lvl1pPr>
          </a:lstStyle>
          <a:p>
            <a:r>
              <a:rPr lang="da-DK" smtClean="0"/>
              <a:t>Klik for at redigere titeltypografi i masteren</a:t>
            </a:r>
            <a:endParaRPr lang="da-DK"/>
          </a:p>
        </p:txBody>
      </p:sp>
      <p:sp>
        <p:nvSpPr>
          <p:cNvPr id="6151"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da-DK" smtClean="0"/>
              <a:t>Klik for at redigere undertiteltypografien i masteren</a:t>
            </a:r>
            <a:endParaRPr lang="da-DK"/>
          </a:p>
        </p:txBody>
      </p:sp>
      <p:sp>
        <p:nvSpPr>
          <p:cNvPr id="6152" name="Rectangle 8"/>
          <p:cNvSpPr>
            <a:spLocks noGrp="1" noChangeArrowheads="1"/>
          </p:cNvSpPr>
          <p:nvPr>
            <p:ph type="dt" sz="half" idx="2"/>
          </p:nvPr>
        </p:nvSpPr>
        <p:spPr/>
        <p:txBody>
          <a:bodyPr/>
          <a:lstStyle>
            <a:lvl1pPr>
              <a:defRPr/>
            </a:lvl1pPr>
          </a:lstStyle>
          <a:p>
            <a:fld id="{78EE8657-7072-467B-9E61-A9E352196F79}" type="datetimeFigureOut">
              <a:rPr lang="da-DK" smtClean="0"/>
              <a:pPr/>
              <a:t>24-11-2008</a:t>
            </a:fld>
            <a:endParaRPr lang="da-DK"/>
          </a:p>
        </p:txBody>
      </p:sp>
      <p:sp>
        <p:nvSpPr>
          <p:cNvPr id="6153" name="Rectangle 9"/>
          <p:cNvSpPr>
            <a:spLocks noGrp="1" noChangeArrowheads="1"/>
          </p:cNvSpPr>
          <p:nvPr>
            <p:ph type="ftr" sz="quarter" idx="3"/>
          </p:nvPr>
        </p:nvSpPr>
        <p:spPr/>
        <p:txBody>
          <a:bodyPr/>
          <a:lstStyle>
            <a:lvl1pPr>
              <a:defRPr/>
            </a:lvl1pPr>
          </a:lstStyle>
          <a:p>
            <a:endParaRPr lang="da-DK"/>
          </a:p>
        </p:txBody>
      </p:sp>
      <p:sp>
        <p:nvSpPr>
          <p:cNvPr id="6154" name="Rectangle 10"/>
          <p:cNvSpPr>
            <a:spLocks noGrp="1" noChangeArrowheads="1"/>
          </p:cNvSpPr>
          <p:nvPr>
            <p:ph type="sldNum" sz="quarter" idx="4"/>
          </p:nvPr>
        </p:nvSpPr>
        <p:spPr/>
        <p:txBody>
          <a:bodyPr/>
          <a:lstStyle>
            <a:lvl1pPr>
              <a:defRPr/>
            </a:lvl1pPr>
          </a:lstStyle>
          <a:p>
            <a:fld id="{44DC9110-A209-478D-8D1E-030CDD8A9460}" type="slidenum">
              <a:rPr lang="da-DK" smtClean="0"/>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78EE8657-7072-467B-9E61-A9E352196F79}" type="datetimeFigureOut">
              <a:rPr lang="da-DK" smtClean="0"/>
              <a:pPr/>
              <a:t>24-11-2008</a:t>
            </a:fld>
            <a:endParaRPr lang="da-DK"/>
          </a:p>
        </p:txBody>
      </p:sp>
      <p:sp>
        <p:nvSpPr>
          <p:cNvPr id="5" name="Pladsholder til sidefod 4"/>
          <p:cNvSpPr>
            <a:spLocks noGrp="1"/>
          </p:cNvSpPr>
          <p:nvPr>
            <p:ph type="ftr" sz="quarter" idx="11"/>
          </p:nvPr>
        </p:nvSpPr>
        <p:spPr/>
        <p:txBody>
          <a:bodyPr/>
          <a:lstStyle>
            <a:lvl1pPr>
              <a:defRPr/>
            </a:lvl1pPr>
          </a:lstStyle>
          <a:p>
            <a:endParaRPr lang="da-DK"/>
          </a:p>
        </p:txBody>
      </p:sp>
      <p:sp>
        <p:nvSpPr>
          <p:cNvPr id="6" name="Pladsholder til diasnummer 5"/>
          <p:cNvSpPr>
            <a:spLocks noGrp="1"/>
          </p:cNvSpPr>
          <p:nvPr>
            <p:ph type="sldNum" sz="quarter" idx="12"/>
          </p:nvPr>
        </p:nvSpPr>
        <p:spPr/>
        <p:txBody>
          <a:bodyPr/>
          <a:lstStyle>
            <a:lvl1pPr>
              <a:defRPr/>
            </a:lvl1pPr>
          </a:lstStyle>
          <a:p>
            <a:fld id="{44DC9110-A209-478D-8D1E-030CDD8A9460}" type="slidenum">
              <a:rPr lang="da-DK" smtClean="0"/>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856413" y="301625"/>
            <a:ext cx="1827212" cy="5640388"/>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1370013" y="301625"/>
            <a:ext cx="5334000" cy="5640388"/>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78EE8657-7072-467B-9E61-A9E352196F79}" type="datetimeFigureOut">
              <a:rPr lang="da-DK" smtClean="0"/>
              <a:pPr/>
              <a:t>24-11-2008</a:t>
            </a:fld>
            <a:endParaRPr lang="da-DK"/>
          </a:p>
        </p:txBody>
      </p:sp>
      <p:sp>
        <p:nvSpPr>
          <p:cNvPr id="5" name="Pladsholder til sidefod 4"/>
          <p:cNvSpPr>
            <a:spLocks noGrp="1"/>
          </p:cNvSpPr>
          <p:nvPr>
            <p:ph type="ftr" sz="quarter" idx="11"/>
          </p:nvPr>
        </p:nvSpPr>
        <p:spPr/>
        <p:txBody>
          <a:bodyPr/>
          <a:lstStyle>
            <a:lvl1pPr>
              <a:defRPr/>
            </a:lvl1pPr>
          </a:lstStyle>
          <a:p>
            <a:endParaRPr lang="da-DK"/>
          </a:p>
        </p:txBody>
      </p:sp>
      <p:sp>
        <p:nvSpPr>
          <p:cNvPr id="6" name="Pladsholder til diasnummer 5"/>
          <p:cNvSpPr>
            <a:spLocks noGrp="1"/>
          </p:cNvSpPr>
          <p:nvPr>
            <p:ph type="sldNum" sz="quarter" idx="12"/>
          </p:nvPr>
        </p:nvSpPr>
        <p:spPr/>
        <p:txBody>
          <a:bodyPr/>
          <a:lstStyle>
            <a:lvl1pPr>
              <a:defRPr/>
            </a:lvl1pPr>
          </a:lstStyle>
          <a:p>
            <a:fld id="{44DC9110-A209-478D-8D1E-030CDD8A9460}" type="slidenum">
              <a:rPr lang="da-DK" smtClean="0"/>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78EE8657-7072-467B-9E61-A9E352196F79}" type="datetimeFigureOut">
              <a:rPr lang="da-DK" smtClean="0"/>
              <a:pPr/>
              <a:t>24-11-2008</a:t>
            </a:fld>
            <a:endParaRPr lang="da-DK"/>
          </a:p>
        </p:txBody>
      </p:sp>
      <p:sp>
        <p:nvSpPr>
          <p:cNvPr id="5" name="Pladsholder til sidefod 4"/>
          <p:cNvSpPr>
            <a:spLocks noGrp="1"/>
          </p:cNvSpPr>
          <p:nvPr>
            <p:ph type="ftr" sz="quarter" idx="11"/>
          </p:nvPr>
        </p:nvSpPr>
        <p:spPr/>
        <p:txBody>
          <a:bodyPr/>
          <a:lstStyle>
            <a:lvl1pPr>
              <a:defRPr/>
            </a:lvl1pPr>
          </a:lstStyle>
          <a:p>
            <a:endParaRPr lang="da-DK"/>
          </a:p>
        </p:txBody>
      </p:sp>
      <p:sp>
        <p:nvSpPr>
          <p:cNvPr id="6" name="Pladsholder til diasnummer 5"/>
          <p:cNvSpPr>
            <a:spLocks noGrp="1"/>
          </p:cNvSpPr>
          <p:nvPr>
            <p:ph type="sldNum" sz="quarter" idx="12"/>
          </p:nvPr>
        </p:nvSpPr>
        <p:spPr/>
        <p:txBody>
          <a:bodyPr/>
          <a:lstStyle>
            <a:lvl1pPr>
              <a:defRPr/>
            </a:lvl1pPr>
          </a:lstStyle>
          <a:p>
            <a:fld id="{44DC9110-A209-478D-8D1E-030CDD8A9460}" type="slidenum">
              <a:rPr lang="da-DK" smtClean="0"/>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lvl1pPr>
              <a:defRPr/>
            </a:lvl1pPr>
          </a:lstStyle>
          <a:p>
            <a:fld id="{78EE8657-7072-467B-9E61-A9E352196F79}" type="datetimeFigureOut">
              <a:rPr lang="da-DK" smtClean="0"/>
              <a:pPr/>
              <a:t>24-11-2008</a:t>
            </a:fld>
            <a:endParaRPr lang="da-DK"/>
          </a:p>
        </p:txBody>
      </p:sp>
      <p:sp>
        <p:nvSpPr>
          <p:cNvPr id="5" name="Pladsholder til sidefod 4"/>
          <p:cNvSpPr>
            <a:spLocks noGrp="1"/>
          </p:cNvSpPr>
          <p:nvPr>
            <p:ph type="ftr" sz="quarter" idx="11"/>
          </p:nvPr>
        </p:nvSpPr>
        <p:spPr/>
        <p:txBody>
          <a:bodyPr/>
          <a:lstStyle>
            <a:lvl1pPr>
              <a:defRPr/>
            </a:lvl1pPr>
          </a:lstStyle>
          <a:p>
            <a:endParaRPr lang="da-DK"/>
          </a:p>
        </p:txBody>
      </p:sp>
      <p:sp>
        <p:nvSpPr>
          <p:cNvPr id="6" name="Pladsholder til diasnummer 5"/>
          <p:cNvSpPr>
            <a:spLocks noGrp="1"/>
          </p:cNvSpPr>
          <p:nvPr>
            <p:ph type="sldNum" sz="quarter" idx="12"/>
          </p:nvPr>
        </p:nvSpPr>
        <p:spPr/>
        <p:txBody>
          <a:bodyPr/>
          <a:lstStyle>
            <a:lvl1pPr>
              <a:defRPr/>
            </a:lvl1pPr>
          </a:lstStyle>
          <a:p>
            <a:fld id="{44DC9110-A209-478D-8D1E-030CDD8A9460}" type="slidenum">
              <a:rPr lang="da-DK" smtClean="0"/>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lvl1pPr>
              <a:defRPr/>
            </a:lvl1pPr>
          </a:lstStyle>
          <a:p>
            <a:fld id="{78EE8657-7072-467B-9E61-A9E352196F79}" type="datetimeFigureOut">
              <a:rPr lang="da-DK" smtClean="0"/>
              <a:pPr/>
              <a:t>24-11-2008</a:t>
            </a:fld>
            <a:endParaRPr lang="da-DK"/>
          </a:p>
        </p:txBody>
      </p:sp>
      <p:sp>
        <p:nvSpPr>
          <p:cNvPr id="6" name="Pladsholder til sidefod 5"/>
          <p:cNvSpPr>
            <a:spLocks noGrp="1"/>
          </p:cNvSpPr>
          <p:nvPr>
            <p:ph type="ftr" sz="quarter" idx="11"/>
          </p:nvPr>
        </p:nvSpPr>
        <p:spPr/>
        <p:txBody>
          <a:bodyPr/>
          <a:lstStyle>
            <a:lvl1pPr>
              <a:defRPr/>
            </a:lvl1pPr>
          </a:lstStyle>
          <a:p>
            <a:endParaRPr lang="da-DK"/>
          </a:p>
        </p:txBody>
      </p:sp>
      <p:sp>
        <p:nvSpPr>
          <p:cNvPr id="7" name="Pladsholder til diasnummer 6"/>
          <p:cNvSpPr>
            <a:spLocks noGrp="1"/>
          </p:cNvSpPr>
          <p:nvPr>
            <p:ph type="sldNum" sz="quarter" idx="12"/>
          </p:nvPr>
        </p:nvSpPr>
        <p:spPr/>
        <p:txBody>
          <a:bodyPr/>
          <a:lstStyle>
            <a:lvl1pPr>
              <a:defRPr/>
            </a:lvl1pPr>
          </a:lstStyle>
          <a:p>
            <a:fld id="{44DC9110-A209-478D-8D1E-030CDD8A9460}" type="slidenum">
              <a:rPr lang="da-DK" smtClean="0"/>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lvl1pPr>
              <a:defRPr/>
            </a:lvl1pPr>
          </a:lstStyle>
          <a:p>
            <a:fld id="{78EE8657-7072-467B-9E61-A9E352196F79}" type="datetimeFigureOut">
              <a:rPr lang="da-DK" smtClean="0"/>
              <a:pPr/>
              <a:t>24-11-2008</a:t>
            </a:fld>
            <a:endParaRPr lang="da-DK"/>
          </a:p>
        </p:txBody>
      </p:sp>
      <p:sp>
        <p:nvSpPr>
          <p:cNvPr id="8" name="Pladsholder til sidefod 7"/>
          <p:cNvSpPr>
            <a:spLocks noGrp="1"/>
          </p:cNvSpPr>
          <p:nvPr>
            <p:ph type="ftr" sz="quarter" idx="11"/>
          </p:nvPr>
        </p:nvSpPr>
        <p:spPr/>
        <p:txBody>
          <a:bodyPr/>
          <a:lstStyle>
            <a:lvl1pPr>
              <a:defRPr/>
            </a:lvl1pPr>
          </a:lstStyle>
          <a:p>
            <a:endParaRPr lang="da-DK"/>
          </a:p>
        </p:txBody>
      </p:sp>
      <p:sp>
        <p:nvSpPr>
          <p:cNvPr id="9" name="Pladsholder til diasnummer 8"/>
          <p:cNvSpPr>
            <a:spLocks noGrp="1"/>
          </p:cNvSpPr>
          <p:nvPr>
            <p:ph type="sldNum" sz="quarter" idx="12"/>
          </p:nvPr>
        </p:nvSpPr>
        <p:spPr/>
        <p:txBody>
          <a:bodyPr/>
          <a:lstStyle>
            <a:lvl1pPr>
              <a:defRPr/>
            </a:lvl1pPr>
          </a:lstStyle>
          <a:p>
            <a:fld id="{44DC9110-A209-478D-8D1E-030CDD8A9460}" type="slidenum">
              <a:rPr lang="da-DK" smtClean="0"/>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lvl1pPr>
              <a:defRPr/>
            </a:lvl1pPr>
          </a:lstStyle>
          <a:p>
            <a:fld id="{78EE8657-7072-467B-9E61-A9E352196F79}" type="datetimeFigureOut">
              <a:rPr lang="da-DK" smtClean="0"/>
              <a:pPr/>
              <a:t>24-11-2008</a:t>
            </a:fld>
            <a:endParaRPr lang="da-DK"/>
          </a:p>
        </p:txBody>
      </p:sp>
      <p:sp>
        <p:nvSpPr>
          <p:cNvPr id="4" name="Pladsholder til sidefod 3"/>
          <p:cNvSpPr>
            <a:spLocks noGrp="1"/>
          </p:cNvSpPr>
          <p:nvPr>
            <p:ph type="ftr" sz="quarter" idx="11"/>
          </p:nvPr>
        </p:nvSpPr>
        <p:spPr/>
        <p:txBody>
          <a:bodyPr/>
          <a:lstStyle>
            <a:lvl1pPr>
              <a:defRPr/>
            </a:lvl1pPr>
          </a:lstStyle>
          <a:p>
            <a:endParaRPr lang="da-DK"/>
          </a:p>
        </p:txBody>
      </p:sp>
      <p:sp>
        <p:nvSpPr>
          <p:cNvPr id="5" name="Pladsholder til diasnummer 4"/>
          <p:cNvSpPr>
            <a:spLocks noGrp="1"/>
          </p:cNvSpPr>
          <p:nvPr>
            <p:ph type="sldNum" sz="quarter" idx="12"/>
          </p:nvPr>
        </p:nvSpPr>
        <p:spPr/>
        <p:txBody>
          <a:bodyPr/>
          <a:lstStyle>
            <a:lvl1pPr>
              <a:defRPr/>
            </a:lvl1pPr>
          </a:lstStyle>
          <a:p>
            <a:fld id="{44DC9110-A209-478D-8D1E-030CDD8A9460}" type="slidenum">
              <a:rPr lang="da-DK" smtClean="0"/>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lvl1pPr>
              <a:defRPr/>
            </a:lvl1pPr>
          </a:lstStyle>
          <a:p>
            <a:fld id="{78EE8657-7072-467B-9E61-A9E352196F79}" type="datetimeFigureOut">
              <a:rPr lang="da-DK" smtClean="0"/>
              <a:pPr/>
              <a:t>24-11-2008</a:t>
            </a:fld>
            <a:endParaRPr lang="da-DK"/>
          </a:p>
        </p:txBody>
      </p:sp>
      <p:sp>
        <p:nvSpPr>
          <p:cNvPr id="3" name="Pladsholder til sidefod 2"/>
          <p:cNvSpPr>
            <a:spLocks noGrp="1"/>
          </p:cNvSpPr>
          <p:nvPr>
            <p:ph type="ftr" sz="quarter" idx="11"/>
          </p:nvPr>
        </p:nvSpPr>
        <p:spPr/>
        <p:txBody>
          <a:bodyPr/>
          <a:lstStyle>
            <a:lvl1pPr>
              <a:defRPr/>
            </a:lvl1pPr>
          </a:lstStyle>
          <a:p>
            <a:endParaRPr lang="da-DK"/>
          </a:p>
        </p:txBody>
      </p:sp>
      <p:sp>
        <p:nvSpPr>
          <p:cNvPr id="4" name="Pladsholder til diasnummer 3"/>
          <p:cNvSpPr>
            <a:spLocks noGrp="1"/>
          </p:cNvSpPr>
          <p:nvPr>
            <p:ph type="sldNum" sz="quarter" idx="12"/>
          </p:nvPr>
        </p:nvSpPr>
        <p:spPr/>
        <p:txBody>
          <a:bodyPr/>
          <a:lstStyle>
            <a:lvl1pPr>
              <a:defRPr/>
            </a:lvl1pPr>
          </a:lstStyle>
          <a:p>
            <a:fld id="{44DC9110-A209-478D-8D1E-030CDD8A9460}" type="slidenum">
              <a:rPr lang="da-DK" smtClean="0"/>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lvl1pPr>
              <a:defRPr/>
            </a:lvl1pPr>
          </a:lstStyle>
          <a:p>
            <a:fld id="{78EE8657-7072-467B-9E61-A9E352196F79}" type="datetimeFigureOut">
              <a:rPr lang="da-DK" smtClean="0"/>
              <a:pPr/>
              <a:t>24-11-2008</a:t>
            </a:fld>
            <a:endParaRPr lang="da-DK"/>
          </a:p>
        </p:txBody>
      </p:sp>
      <p:sp>
        <p:nvSpPr>
          <p:cNvPr id="6" name="Pladsholder til sidefod 5"/>
          <p:cNvSpPr>
            <a:spLocks noGrp="1"/>
          </p:cNvSpPr>
          <p:nvPr>
            <p:ph type="ftr" sz="quarter" idx="11"/>
          </p:nvPr>
        </p:nvSpPr>
        <p:spPr/>
        <p:txBody>
          <a:bodyPr/>
          <a:lstStyle>
            <a:lvl1pPr>
              <a:defRPr/>
            </a:lvl1pPr>
          </a:lstStyle>
          <a:p>
            <a:endParaRPr lang="da-DK"/>
          </a:p>
        </p:txBody>
      </p:sp>
      <p:sp>
        <p:nvSpPr>
          <p:cNvPr id="7" name="Pladsholder til diasnummer 6"/>
          <p:cNvSpPr>
            <a:spLocks noGrp="1"/>
          </p:cNvSpPr>
          <p:nvPr>
            <p:ph type="sldNum" sz="quarter" idx="12"/>
          </p:nvPr>
        </p:nvSpPr>
        <p:spPr/>
        <p:txBody>
          <a:bodyPr/>
          <a:lstStyle>
            <a:lvl1pPr>
              <a:defRPr/>
            </a:lvl1pPr>
          </a:lstStyle>
          <a:p>
            <a:fld id="{44DC9110-A209-478D-8D1E-030CDD8A9460}" type="slidenum">
              <a:rPr lang="da-DK" smtClean="0"/>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Klik på ikonet for at tilføje et billede</a:t>
            </a:r>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lvl1pPr>
              <a:defRPr/>
            </a:lvl1pPr>
          </a:lstStyle>
          <a:p>
            <a:fld id="{78EE8657-7072-467B-9E61-A9E352196F79}" type="datetimeFigureOut">
              <a:rPr lang="da-DK" smtClean="0"/>
              <a:pPr/>
              <a:t>24-11-2008</a:t>
            </a:fld>
            <a:endParaRPr lang="da-DK"/>
          </a:p>
        </p:txBody>
      </p:sp>
      <p:sp>
        <p:nvSpPr>
          <p:cNvPr id="6" name="Pladsholder til sidefod 5"/>
          <p:cNvSpPr>
            <a:spLocks noGrp="1"/>
          </p:cNvSpPr>
          <p:nvPr>
            <p:ph type="ftr" sz="quarter" idx="11"/>
          </p:nvPr>
        </p:nvSpPr>
        <p:spPr/>
        <p:txBody>
          <a:bodyPr/>
          <a:lstStyle>
            <a:lvl1pPr>
              <a:defRPr/>
            </a:lvl1pPr>
          </a:lstStyle>
          <a:p>
            <a:endParaRPr lang="da-DK"/>
          </a:p>
        </p:txBody>
      </p:sp>
      <p:sp>
        <p:nvSpPr>
          <p:cNvPr id="7" name="Pladsholder til diasnummer 6"/>
          <p:cNvSpPr>
            <a:spLocks noGrp="1"/>
          </p:cNvSpPr>
          <p:nvPr>
            <p:ph type="sldNum" sz="quarter" idx="12"/>
          </p:nvPr>
        </p:nvSpPr>
        <p:spPr/>
        <p:txBody>
          <a:bodyPr/>
          <a:lstStyle>
            <a:lvl1pPr>
              <a:defRPr/>
            </a:lvl1pPr>
          </a:lstStyle>
          <a:p>
            <a:fld id="{44DC9110-A209-478D-8D1E-030CDD8A9460}" type="slidenum">
              <a:rPr lang="da-DK" smtClean="0"/>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3238500" y="0"/>
            <a:ext cx="11925300" cy="3810000"/>
            <a:chOff x="-2040" y="0"/>
            <a:chExt cx="7512" cy="2400"/>
          </a:xfrm>
        </p:grpSpPr>
        <p:sp>
          <p:nvSpPr>
            <p:cNvPr id="5123"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endParaRPr lang="da-DK" sz="2400">
                <a:latin typeface="Times New Roman" pitchFamily="18" charset="0"/>
              </a:endParaRPr>
            </a:p>
          </p:txBody>
        </p:sp>
        <p:sp>
          <p:nvSpPr>
            <p:cNvPr id="5124"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endParaRPr lang="da-DK">
                <a:latin typeface="Arial" charset="0"/>
              </a:endParaRPr>
            </a:p>
          </p:txBody>
        </p:sp>
        <p:sp>
          <p:nvSpPr>
            <p:cNvPr id="5125"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endParaRPr lang="da-DK"/>
            </a:p>
          </p:txBody>
        </p:sp>
      </p:grpSp>
      <p:sp>
        <p:nvSpPr>
          <p:cNvPr id="5126"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da-DK" smtClean="0"/>
              <a:t>Klik for at redigere titeltypografi i masteren</a:t>
            </a:r>
          </a:p>
        </p:txBody>
      </p:sp>
      <p:sp>
        <p:nvSpPr>
          <p:cNvPr id="5127"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p>
        </p:txBody>
      </p:sp>
      <p:sp>
        <p:nvSpPr>
          <p:cNvPr id="512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fld id="{78EE8657-7072-467B-9E61-A9E352196F79}" type="datetimeFigureOut">
              <a:rPr lang="da-DK" smtClean="0"/>
              <a:pPr/>
              <a:t>24-11-2008</a:t>
            </a:fld>
            <a:endParaRPr lang="da-DK"/>
          </a:p>
        </p:txBody>
      </p:sp>
      <p:sp>
        <p:nvSpPr>
          <p:cNvPr id="512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da-DK"/>
          </a:p>
        </p:txBody>
      </p:sp>
      <p:sp>
        <p:nvSpPr>
          <p:cNvPr id="513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4DC9110-A209-478D-8D1E-030CDD8A9460}"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charset="0"/>
        </a:defRPr>
      </a:lvl2pPr>
      <a:lvl3pPr algn="l" rtl="0" eaLnBrk="1" fontAlgn="base" hangingPunct="1">
        <a:spcBef>
          <a:spcPct val="0"/>
        </a:spcBef>
        <a:spcAft>
          <a:spcPct val="0"/>
        </a:spcAft>
        <a:defRPr sz="3600">
          <a:solidFill>
            <a:schemeClr val="tx2"/>
          </a:solidFill>
          <a:latin typeface="Arial" charset="0"/>
        </a:defRPr>
      </a:lvl3pPr>
      <a:lvl4pPr algn="l" rtl="0" eaLnBrk="1" fontAlgn="base" hangingPunct="1">
        <a:spcBef>
          <a:spcPct val="0"/>
        </a:spcBef>
        <a:spcAft>
          <a:spcPct val="0"/>
        </a:spcAft>
        <a:defRPr sz="3600">
          <a:solidFill>
            <a:schemeClr val="tx2"/>
          </a:solidFill>
          <a:latin typeface="Arial" charset="0"/>
        </a:defRPr>
      </a:lvl4pPr>
      <a:lvl5pPr algn="l" rtl="0" eaLnBrk="1" fontAlgn="base" hangingPunct="1">
        <a:spcBef>
          <a:spcPct val="0"/>
        </a:spcBef>
        <a:spcAft>
          <a:spcPct val="0"/>
        </a:spcAft>
        <a:defRPr sz="3600">
          <a:solidFill>
            <a:schemeClr val="tx2"/>
          </a:solidFill>
          <a:latin typeface="Arial"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70000"/>
        <a:buFont typeface="Wingdings" pitchFamily="2" charset="2"/>
        <a:buChar char="l"/>
        <a:defRPr sz="2500">
          <a:solidFill>
            <a:schemeClr val="tx1"/>
          </a:solidFill>
          <a:latin typeface="+mn-lt"/>
        </a:defRPr>
      </a:lvl2pPr>
      <a:lvl3pPr marL="1143000" indent="-228600" algn="l" rtl="0" eaLnBrk="1" fontAlgn="base" hangingPunct="1">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428728" y="285728"/>
            <a:ext cx="7239000" cy="2287611"/>
          </a:xfrm>
        </p:spPr>
        <p:txBody>
          <a:bodyPr/>
          <a:lstStyle/>
          <a:p>
            <a:pPr algn="ctr"/>
            <a:r>
              <a:rPr lang="da-DK" dirty="0" smtClean="0"/>
              <a:t/>
            </a:r>
            <a:br>
              <a:rPr lang="da-DK" dirty="0" smtClean="0"/>
            </a:br>
            <a:r>
              <a:rPr lang="da-DK" dirty="0" smtClean="0"/>
              <a:t/>
            </a:r>
            <a:br>
              <a:rPr lang="da-DK" dirty="0" smtClean="0"/>
            </a:br>
            <a:r>
              <a:rPr lang="da-DK" dirty="0" smtClean="0"/>
              <a:t/>
            </a:r>
            <a:br>
              <a:rPr lang="da-DK" dirty="0" smtClean="0"/>
            </a:br>
            <a:r>
              <a:rPr lang="da-DK" sz="3600" b="1" dirty="0" smtClean="0">
                <a:solidFill>
                  <a:schemeClr val="tx1"/>
                </a:solidFill>
              </a:rPr>
              <a:t>Kulturstyring og læreridentitet</a:t>
            </a:r>
            <a:r>
              <a:rPr lang="da-DK" dirty="0" smtClean="0">
                <a:solidFill>
                  <a:schemeClr val="tx1"/>
                </a:solidFill>
              </a:rPr>
              <a:t/>
            </a:r>
            <a:br>
              <a:rPr lang="da-DK" dirty="0" smtClean="0">
                <a:solidFill>
                  <a:schemeClr val="tx1"/>
                </a:solidFill>
              </a:rPr>
            </a:br>
            <a:r>
              <a:rPr lang="da-DK" dirty="0" smtClean="0">
                <a:solidFill>
                  <a:schemeClr val="tx1"/>
                </a:solidFill>
              </a:rPr>
              <a:t/>
            </a:r>
            <a:br>
              <a:rPr lang="da-DK" dirty="0" smtClean="0">
                <a:solidFill>
                  <a:schemeClr val="tx1"/>
                </a:solidFill>
              </a:rPr>
            </a:br>
            <a:r>
              <a:rPr lang="da-DK" sz="2800" dirty="0" smtClean="0">
                <a:solidFill>
                  <a:schemeClr val="tx1"/>
                </a:solidFill>
              </a:rPr>
              <a:t>Pædagogisk politik og strategiske muligheder</a:t>
            </a:r>
            <a:endParaRPr lang="da-DK" sz="2800" dirty="0">
              <a:solidFill>
                <a:schemeClr val="tx1"/>
              </a:solidFill>
            </a:endParaRPr>
          </a:p>
        </p:txBody>
      </p:sp>
      <p:sp>
        <p:nvSpPr>
          <p:cNvPr id="2051" name="Rectangle 3"/>
          <p:cNvSpPr>
            <a:spLocks noGrp="1" noChangeArrowheads="1"/>
          </p:cNvSpPr>
          <p:nvPr>
            <p:ph type="subTitle" idx="1"/>
          </p:nvPr>
        </p:nvSpPr>
        <p:spPr>
          <a:xfrm>
            <a:off x="785786" y="4286256"/>
            <a:ext cx="5286412" cy="1752600"/>
          </a:xfrm>
        </p:spPr>
        <p:txBody>
          <a:bodyPr/>
          <a:lstStyle/>
          <a:p>
            <a:pPr algn="ctr"/>
            <a:r>
              <a:rPr lang="da-DK" sz="2400" b="1" dirty="0" smtClean="0"/>
              <a:t>Justine Grønbæk Pors</a:t>
            </a:r>
          </a:p>
          <a:p>
            <a:pPr algn="ctr"/>
            <a:r>
              <a:rPr lang="da-DK" sz="2400" dirty="0" smtClean="0"/>
              <a:t>Department of Management, </a:t>
            </a:r>
          </a:p>
          <a:p>
            <a:pPr algn="ctr"/>
            <a:r>
              <a:rPr lang="da-DK" sz="2400" dirty="0" err="1" smtClean="0"/>
              <a:t>Politics</a:t>
            </a:r>
            <a:r>
              <a:rPr lang="da-DK" sz="2400" dirty="0" smtClean="0"/>
              <a:t> and </a:t>
            </a:r>
            <a:r>
              <a:rPr lang="da-DK" sz="2400" dirty="0" err="1" smtClean="0"/>
              <a:t>Philosophy</a:t>
            </a:r>
            <a:r>
              <a:rPr lang="da-DK" sz="2400" dirty="0" smtClean="0"/>
              <a:t> </a:t>
            </a:r>
          </a:p>
          <a:p>
            <a:pPr algn="ctr"/>
            <a:r>
              <a:rPr lang="da-DK" sz="2400" dirty="0" smtClean="0"/>
              <a:t>Copenhagen Business </a:t>
            </a:r>
            <a:r>
              <a:rPr lang="da-DK" sz="2400" dirty="0" err="1" smtClean="0"/>
              <a:t>School</a:t>
            </a:r>
            <a:endParaRPr lang="da-DK" sz="2400" dirty="0"/>
          </a:p>
        </p:txBody>
      </p:sp>
      <p:pic>
        <p:nvPicPr>
          <p:cNvPr id="2052" name="Picture 4"/>
          <p:cNvPicPr>
            <a:picLocks noChangeAspect="1" noChangeArrowheads="1"/>
          </p:cNvPicPr>
          <p:nvPr/>
        </p:nvPicPr>
        <p:blipFill>
          <a:blip r:embed="rId3"/>
          <a:srcRect/>
          <a:stretch>
            <a:fillRect/>
          </a:stretch>
        </p:blipFill>
        <p:spPr bwMode="auto">
          <a:xfrm>
            <a:off x="7004050" y="4749800"/>
            <a:ext cx="2139950" cy="2108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da-DK"/>
              <a:t>Kampagnestyring</a:t>
            </a:r>
          </a:p>
        </p:txBody>
      </p:sp>
      <p:sp>
        <p:nvSpPr>
          <p:cNvPr id="73731" name="Rectangle 3"/>
          <p:cNvSpPr>
            <a:spLocks noGrp="1" noChangeArrowheads="1"/>
          </p:cNvSpPr>
          <p:nvPr>
            <p:ph type="body" idx="1"/>
          </p:nvPr>
        </p:nvSpPr>
        <p:spPr>
          <a:xfrm>
            <a:off x="1071538" y="1827212"/>
            <a:ext cx="7858180" cy="5030787"/>
          </a:xfrm>
        </p:spPr>
        <p:txBody>
          <a:bodyPr/>
          <a:lstStyle/>
          <a:p>
            <a:pPr>
              <a:lnSpc>
                <a:spcPct val="80000"/>
              </a:lnSpc>
            </a:pPr>
            <a:r>
              <a:rPr lang="en-GB" sz="2200" dirty="0" err="1"/>
              <a:t>Styreform</a:t>
            </a:r>
            <a:r>
              <a:rPr lang="en-GB" sz="2200" dirty="0"/>
              <a:t>, </a:t>
            </a:r>
            <a:r>
              <a:rPr lang="en-GB" sz="2200" dirty="0" err="1"/>
              <a:t>der</a:t>
            </a:r>
            <a:r>
              <a:rPr lang="en-GB" sz="2200" dirty="0"/>
              <a:t> </a:t>
            </a:r>
            <a:r>
              <a:rPr lang="en-GB" sz="2200" dirty="0" err="1"/>
              <a:t>søger</a:t>
            </a:r>
            <a:r>
              <a:rPr lang="en-GB" sz="2200" dirty="0"/>
              <a:t> at </a:t>
            </a:r>
            <a:r>
              <a:rPr lang="en-GB" sz="2200" dirty="0" err="1"/>
              <a:t>påvirke</a:t>
            </a:r>
            <a:r>
              <a:rPr lang="en-GB" sz="2200" dirty="0"/>
              <a:t> </a:t>
            </a:r>
            <a:r>
              <a:rPr lang="en-GB" sz="2200" dirty="0" err="1"/>
              <a:t>andres</a:t>
            </a:r>
            <a:r>
              <a:rPr lang="en-GB" sz="2200" dirty="0"/>
              <a:t> </a:t>
            </a:r>
            <a:r>
              <a:rPr lang="en-GB" sz="2200" dirty="0" err="1"/>
              <a:t>forestillinger</a:t>
            </a:r>
            <a:r>
              <a:rPr lang="en-GB" sz="2200" dirty="0"/>
              <a:t> </a:t>
            </a:r>
            <a:r>
              <a:rPr lang="en-GB" sz="2200" dirty="0" err="1"/>
              <a:t>om</a:t>
            </a:r>
            <a:r>
              <a:rPr lang="en-GB" sz="2200" dirty="0"/>
              <a:t>, </a:t>
            </a:r>
            <a:r>
              <a:rPr lang="en-GB" sz="2200" dirty="0" err="1"/>
              <a:t>hvilke</a:t>
            </a:r>
            <a:r>
              <a:rPr lang="en-GB" sz="2200" dirty="0"/>
              <a:t> </a:t>
            </a:r>
            <a:r>
              <a:rPr lang="en-GB" sz="2200" dirty="0" err="1"/>
              <a:t>problemer</a:t>
            </a:r>
            <a:r>
              <a:rPr lang="en-GB" sz="2200" dirty="0"/>
              <a:t> </a:t>
            </a:r>
            <a:r>
              <a:rPr lang="en-GB" sz="2200" dirty="0" err="1"/>
              <a:t>løsninger</a:t>
            </a:r>
            <a:r>
              <a:rPr lang="en-GB" sz="2200" dirty="0"/>
              <a:t> </a:t>
            </a:r>
            <a:r>
              <a:rPr lang="en-GB" sz="2200" dirty="0" err="1"/>
              <a:t>bør</a:t>
            </a:r>
            <a:r>
              <a:rPr lang="en-GB" sz="2200" dirty="0"/>
              <a:t> </a:t>
            </a:r>
            <a:r>
              <a:rPr lang="en-GB" sz="2200" dirty="0" err="1"/>
              <a:t>tænkes</a:t>
            </a:r>
            <a:r>
              <a:rPr lang="en-GB" sz="2200" dirty="0"/>
              <a:t> </a:t>
            </a:r>
            <a:r>
              <a:rPr lang="en-GB" sz="2200" dirty="0" err="1"/>
              <a:t>ud</a:t>
            </a:r>
            <a:r>
              <a:rPr lang="en-GB" sz="2200" dirty="0"/>
              <a:t> </a:t>
            </a:r>
            <a:r>
              <a:rPr lang="en-GB" sz="2200" dirty="0" err="1"/>
              <a:t>fra</a:t>
            </a:r>
            <a:endParaRPr lang="en-GB" sz="2200" dirty="0"/>
          </a:p>
          <a:p>
            <a:pPr>
              <a:lnSpc>
                <a:spcPct val="80000"/>
              </a:lnSpc>
            </a:pPr>
            <a:r>
              <a:rPr lang="en-GB" sz="2200" dirty="0"/>
              <a:t>March: </a:t>
            </a:r>
            <a:r>
              <a:rPr lang="en-GB" sz="2200" i="1" dirty="0"/>
              <a:t>“a concern with the generation and diffusion of belief” </a:t>
            </a:r>
            <a:r>
              <a:rPr lang="en-GB" sz="2200" dirty="0"/>
              <a:t>(March 1978:242). </a:t>
            </a:r>
          </a:p>
          <a:p>
            <a:pPr>
              <a:lnSpc>
                <a:spcPct val="80000"/>
              </a:lnSpc>
            </a:pPr>
            <a:endParaRPr lang="da-DK" sz="2200" dirty="0" smtClean="0"/>
          </a:p>
          <a:p>
            <a:pPr>
              <a:lnSpc>
                <a:spcPct val="80000"/>
              </a:lnSpc>
            </a:pPr>
            <a:r>
              <a:rPr lang="da-DK" sz="2200" dirty="0" smtClean="0"/>
              <a:t>Spredning </a:t>
            </a:r>
            <a:r>
              <a:rPr lang="da-DK" sz="2200" dirty="0"/>
              <a:t>af idealer om særlige måder at være evaluerende</a:t>
            </a:r>
          </a:p>
          <a:p>
            <a:pPr>
              <a:lnSpc>
                <a:spcPct val="80000"/>
              </a:lnSpc>
            </a:pPr>
            <a:endParaRPr lang="da-DK" sz="2200" dirty="0" smtClean="0"/>
          </a:p>
          <a:p>
            <a:pPr>
              <a:lnSpc>
                <a:spcPct val="80000"/>
              </a:lnSpc>
            </a:pPr>
            <a:r>
              <a:rPr lang="da-DK" sz="2200" dirty="0" smtClean="0"/>
              <a:t>Forsøg </a:t>
            </a:r>
            <a:r>
              <a:rPr lang="da-DK" sz="2200" dirty="0"/>
              <a:t>på at skabe konsensus omkring bestemte sociale og professionelle normer </a:t>
            </a:r>
          </a:p>
          <a:p>
            <a:pPr>
              <a:lnSpc>
                <a:spcPct val="80000"/>
              </a:lnSpc>
            </a:pPr>
            <a:endParaRPr lang="da-DK" sz="2100" dirty="0" smtClean="0"/>
          </a:p>
          <a:p>
            <a:pPr>
              <a:lnSpc>
                <a:spcPct val="80000"/>
              </a:lnSpc>
            </a:pPr>
            <a:r>
              <a:rPr lang="da-DK" sz="2100" dirty="0" smtClean="0"/>
              <a:t>Præsentere </a:t>
            </a:r>
            <a:r>
              <a:rPr lang="da-DK" sz="2100" dirty="0"/>
              <a:t>sig som en sag, alle skoleaktører kan være fælles </a:t>
            </a:r>
            <a:r>
              <a:rPr lang="da-DK" sz="2100" dirty="0" smtClean="0"/>
              <a:t>om</a:t>
            </a:r>
          </a:p>
          <a:p>
            <a:pPr>
              <a:lnSpc>
                <a:spcPct val="80000"/>
              </a:lnSpc>
            </a:pPr>
            <a:endParaRPr lang="da-DK" sz="2100" dirty="0" smtClean="0"/>
          </a:p>
          <a:p>
            <a:pPr>
              <a:lnSpc>
                <a:spcPct val="80000"/>
              </a:lnSpc>
            </a:pPr>
            <a:r>
              <a:rPr lang="da-DK" sz="2200" dirty="0" smtClean="0"/>
              <a:t>Omsætte </a:t>
            </a:r>
            <a:r>
              <a:rPr lang="da-DK" sz="2200" dirty="0"/>
              <a:t>politiske kampe til institutionel forandring</a:t>
            </a:r>
          </a:p>
          <a:p>
            <a:pPr>
              <a:lnSpc>
                <a:spcPct val="80000"/>
              </a:lnSpc>
            </a:pPr>
            <a:endParaRPr lang="da-DK" sz="21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pPr algn="ctr"/>
            <a:r>
              <a:rPr lang="da-DK" dirty="0" smtClean="0"/>
              <a:t>Skoledebat</a:t>
            </a:r>
            <a:r>
              <a:rPr lang="da-DK" dirty="0"/>
              <a:t/>
            </a:r>
            <a:br>
              <a:rPr lang="da-DK" dirty="0"/>
            </a:br>
            <a:endParaRPr lang="da-DK" sz="3200" dirty="0"/>
          </a:p>
        </p:txBody>
      </p:sp>
      <p:sp>
        <p:nvSpPr>
          <p:cNvPr id="18435" name="Rectangle 3"/>
          <p:cNvSpPr>
            <a:spLocks noGrp="1" noChangeArrowheads="1"/>
          </p:cNvSpPr>
          <p:nvPr>
            <p:ph idx="1"/>
          </p:nvPr>
        </p:nvSpPr>
        <p:spPr/>
        <p:txBody>
          <a:bodyPr/>
          <a:lstStyle/>
          <a:p>
            <a:pPr>
              <a:lnSpc>
                <a:spcPct val="90000"/>
              </a:lnSpc>
            </a:pPr>
            <a:r>
              <a:rPr lang="da-DK" sz="2400" dirty="0" smtClean="0"/>
              <a:t>Forskel mellem skoleintern og skoleekstern</a:t>
            </a:r>
            <a:endParaRPr lang="da-DK" sz="2400" dirty="0"/>
          </a:p>
          <a:p>
            <a:pPr>
              <a:lnSpc>
                <a:spcPct val="90000"/>
              </a:lnSpc>
              <a:buFont typeface="Wingdings" pitchFamily="2" charset="2"/>
              <a:buNone/>
            </a:pPr>
            <a:endParaRPr lang="da-DK" sz="2400" dirty="0"/>
          </a:p>
          <a:p>
            <a:pPr>
              <a:lnSpc>
                <a:spcPct val="90000"/>
              </a:lnSpc>
            </a:pPr>
            <a:r>
              <a:rPr lang="da-DK" sz="2400" dirty="0"/>
              <a:t>Skolen er unik</a:t>
            </a:r>
          </a:p>
          <a:p>
            <a:pPr>
              <a:lnSpc>
                <a:spcPct val="90000"/>
              </a:lnSpc>
              <a:buFont typeface="Wingdings" pitchFamily="2" charset="2"/>
              <a:buNone/>
            </a:pPr>
            <a:endParaRPr lang="da-DK" sz="2400" dirty="0"/>
          </a:p>
          <a:p>
            <a:pPr>
              <a:lnSpc>
                <a:spcPct val="90000"/>
              </a:lnSpc>
            </a:pPr>
            <a:r>
              <a:rPr lang="da-DK" sz="2400" dirty="0"/>
              <a:t>Elevplaner og nationale test som symbol på politisk styring, der underminerer lærerens engagement og (faglige) identitet</a:t>
            </a:r>
          </a:p>
          <a:p>
            <a:pPr>
              <a:lnSpc>
                <a:spcPct val="90000"/>
              </a:lnSpc>
            </a:pPr>
            <a:endParaRPr lang="da-DK" sz="2400" dirty="0"/>
          </a:p>
          <a:p>
            <a:pPr>
              <a:lnSpc>
                <a:spcPct val="90000"/>
              </a:lnSpc>
            </a:pPr>
            <a:r>
              <a:rPr lang="da-DK" sz="2400" dirty="0"/>
              <a:t>Kritik </a:t>
            </a:r>
            <a:r>
              <a:rPr lang="da-DK" sz="2400" dirty="0" smtClean="0"/>
              <a:t>er afhængig </a:t>
            </a:r>
            <a:r>
              <a:rPr lang="da-DK" sz="2400" dirty="0"/>
              <a:t>af at kunne genkende politisk styring som udefrakommende detailstyring og kontrol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da-DK" sz="3200" dirty="0"/>
              <a:t>Kampagnen immuniserer </a:t>
            </a:r>
            <a:r>
              <a:rPr lang="da-DK" sz="3200" dirty="0" smtClean="0"/>
              <a:t>sig mod kritik</a:t>
            </a:r>
            <a:endParaRPr lang="da-DK" sz="3200" dirty="0"/>
          </a:p>
        </p:txBody>
      </p:sp>
      <p:sp>
        <p:nvSpPr>
          <p:cNvPr id="70659" name="Rectangle 3"/>
          <p:cNvSpPr>
            <a:spLocks noGrp="1" noChangeArrowheads="1"/>
          </p:cNvSpPr>
          <p:nvPr>
            <p:ph type="body" idx="1"/>
          </p:nvPr>
        </p:nvSpPr>
        <p:spPr/>
        <p:txBody>
          <a:bodyPr/>
          <a:lstStyle/>
          <a:p>
            <a:r>
              <a:rPr lang="da-DK"/>
              <a:t>Skole-intern / skole-ekstern</a:t>
            </a:r>
          </a:p>
          <a:p>
            <a:endParaRPr lang="da-DK"/>
          </a:p>
          <a:p>
            <a:r>
              <a:rPr lang="da-DK"/>
              <a:t>Proces / resultat</a:t>
            </a:r>
          </a:p>
          <a:p>
            <a:endParaRPr lang="da-DK"/>
          </a:p>
          <a:p>
            <a:r>
              <a:rPr lang="da-DK"/>
              <a:t>Pædagogik / politik</a:t>
            </a:r>
          </a:p>
          <a:p>
            <a:pPr>
              <a:buFont typeface="Wingdings" pitchFamily="2" charset="2"/>
              <a:buNone/>
            </a:pPr>
            <a:endParaRPr lang="da-DK"/>
          </a:p>
          <a:p>
            <a:r>
              <a:rPr lang="da-DK"/>
              <a:t>Dialog / kontrol</a:t>
            </a:r>
          </a:p>
          <a:p>
            <a:endParaRPr lang="da-DK"/>
          </a:p>
          <a:p>
            <a:endParaRPr lang="da-DK"/>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da-DK" dirty="0" smtClean="0"/>
              <a:t>Kulturstyring og læreridentitet</a:t>
            </a:r>
            <a:endParaRPr lang="da-DK" dirty="0"/>
          </a:p>
        </p:txBody>
      </p:sp>
      <p:sp>
        <p:nvSpPr>
          <p:cNvPr id="63491" name="Rectangle 3"/>
          <p:cNvSpPr>
            <a:spLocks noGrp="1" noChangeArrowheads="1"/>
          </p:cNvSpPr>
          <p:nvPr>
            <p:ph type="body" idx="1"/>
          </p:nvPr>
        </p:nvSpPr>
        <p:spPr>
          <a:xfrm>
            <a:off x="1370013" y="1643050"/>
            <a:ext cx="7313612" cy="5000659"/>
          </a:xfrm>
        </p:spPr>
        <p:txBody>
          <a:bodyPr/>
          <a:lstStyle/>
          <a:p>
            <a:pPr>
              <a:lnSpc>
                <a:spcPct val="80000"/>
              </a:lnSpc>
            </a:pPr>
            <a:endParaRPr lang="da-DK" sz="2100" dirty="0"/>
          </a:p>
          <a:p>
            <a:pPr>
              <a:lnSpc>
                <a:spcPct val="80000"/>
              </a:lnSpc>
            </a:pPr>
            <a:r>
              <a:rPr lang="da-DK" sz="2100" dirty="0" smtClean="0"/>
              <a:t>Styring bliver hjælp til lærerens udvikling af sig selv</a:t>
            </a:r>
          </a:p>
          <a:p>
            <a:pPr>
              <a:lnSpc>
                <a:spcPct val="80000"/>
              </a:lnSpc>
            </a:pPr>
            <a:endParaRPr lang="da-DK" sz="2100" dirty="0" smtClean="0"/>
          </a:p>
          <a:p>
            <a:pPr>
              <a:lnSpc>
                <a:spcPct val="80000"/>
              </a:lnSpc>
            </a:pPr>
            <a:r>
              <a:rPr lang="da-DK" sz="2100" dirty="0" smtClean="0"/>
              <a:t>Evne og villighed til at styre og udvikle sig selv</a:t>
            </a:r>
          </a:p>
          <a:p>
            <a:pPr>
              <a:lnSpc>
                <a:spcPct val="80000"/>
              </a:lnSpc>
            </a:pPr>
            <a:endParaRPr lang="da-DK" sz="2100" dirty="0"/>
          </a:p>
          <a:p>
            <a:pPr>
              <a:lnSpc>
                <a:spcPct val="80000"/>
              </a:lnSpc>
            </a:pPr>
            <a:r>
              <a:rPr lang="da-DK" sz="2100" dirty="0" smtClean="0"/>
              <a:t>Ikke </a:t>
            </a:r>
            <a:r>
              <a:rPr lang="da-DK" sz="2100" dirty="0"/>
              <a:t>uskyldig, </a:t>
            </a:r>
            <a:r>
              <a:rPr lang="da-DK" sz="2100" dirty="0" err="1"/>
              <a:t>udviklings-faciliterende</a:t>
            </a:r>
            <a:r>
              <a:rPr lang="da-DK" sz="2100" dirty="0"/>
              <a:t> hjælp, men hjælp der gør noget</a:t>
            </a:r>
          </a:p>
          <a:p>
            <a:pPr>
              <a:lnSpc>
                <a:spcPct val="80000"/>
              </a:lnSpc>
            </a:pPr>
            <a:endParaRPr lang="da-DK" sz="2100" dirty="0" smtClean="0"/>
          </a:p>
          <a:p>
            <a:pPr>
              <a:lnSpc>
                <a:spcPct val="80000"/>
              </a:lnSpc>
            </a:pPr>
            <a:r>
              <a:rPr lang="da-DK" sz="2100" dirty="0" smtClean="0"/>
              <a:t>Producerer og ændrer </a:t>
            </a:r>
            <a:r>
              <a:rPr lang="da-DK" sz="2100" dirty="0"/>
              <a:t>roller / identitet, præmisser for viden</a:t>
            </a:r>
          </a:p>
          <a:p>
            <a:pPr>
              <a:lnSpc>
                <a:spcPct val="80000"/>
              </a:lnSpc>
            </a:pPr>
            <a:endParaRPr lang="da-DK" sz="2100" dirty="0" smtClean="0"/>
          </a:p>
          <a:p>
            <a:pPr>
              <a:lnSpc>
                <a:spcPct val="80000"/>
              </a:lnSpc>
            </a:pPr>
            <a:r>
              <a:rPr lang="da-DK" sz="2100" dirty="0" smtClean="0"/>
              <a:t>Regime hvor modstand ekskluderes netop ved at blive inkluderet og forstået</a:t>
            </a:r>
          </a:p>
          <a:p>
            <a:pPr>
              <a:lnSpc>
                <a:spcPct val="80000"/>
              </a:lnSpc>
            </a:pPr>
            <a:endParaRPr lang="da-DK" sz="21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Metodefrihed og autonomi</a:t>
            </a:r>
            <a:endParaRPr lang="da-DK" dirty="0"/>
          </a:p>
        </p:txBody>
      </p:sp>
      <p:sp>
        <p:nvSpPr>
          <p:cNvPr id="3" name="Pladsholder til indhold 2"/>
          <p:cNvSpPr>
            <a:spLocks noGrp="1"/>
          </p:cNvSpPr>
          <p:nvPr>
            <p:ph idx="1"/>
          </p:nvPr>
        </p:nvSpPr>
        <p:spPr/>
        <p:txBody>
          <a:bodyPr/>
          <a:lstStyle/>
          <a:p>
            <a:pPr>
              <a:lnSpc>
                <a:spcPct val="80000"/>
              </a:lnSpc>
            </a:pPr>
            <a:r>
              <a:rPr lang="da-DK" sz="2400" dirty="0" smtClean="0"/>
              <a:t>Supervisionsstyring</a:t>
            </a:r>
          </a:p>
          <a:p>
            <a:pPr>
              <a:lnSpc>
                <a:spcPct val="80000"/>
              </a:lnSpc>
            </a:pPr>
            <a:endParaRPr lang="da-DK" sz="2400" dirty="0" smtClean="0"/>
          </a:p>
          <a:p>
            <a:pPr>
              <a:lnSpc>
                <a:spcPct val="80000"/>
              </a:lnSpc>
            </a:pPr>
            <a:r>
              <a:rPr lang="da-DK" sz="2400" dirty="0" smtClean="0"/>
              <a:t>Metodefrihed emergerer ikke som frihed </a:t>
            </a:r>
            <a:r>
              <a:rPr lang="da-DK" sz="2400" i="1" dirty="0" smtClean="0"/>
              <a:t>fra</a:t>
            </a:r>
            <a:r>
              <a:rPr lang="da-DK" sz="2400" dirty="0" smtClean="0"/>
              <a:t> indblanding, men som frihed </a:t>
            </a:r>
            <a:r>
              <a:rPr lang="da-DK" sz="2400" i="1" dirty="0" smtClean="0"/>
              <a:t>til</a:t>
            </a:r>
            <a:r>
              <a:rPr lang="da-DK" sz="2400" dirty="0" smtClean="0"/>
              <a:t> at synliggøre sig selv for indblanding og frihed </a:t>
            </a:r>
            <a:r>
              <a:rPr lang="da-DK" sz="2400" i="1" dirty="0" smtClean="0"/>
              <a:t>til</a:t>
            </a:r>
            <a:r>
              <a:rPr lang="da-DK" sz="2400" dirty="0" smtClean="0"/>
              <a:t> at blande sig i andre</a:t>
            </a:r>
          </a:p>
          <a:p>
            <a:pPr>
              <a:lnSpc>
                <a:spcPct val="80000"/>
              </a:lnSpc>
            </a:pPr>
            <a:endParaRPr lang="da-DK" sz="2400" dirty="0" smtClean="0"/>
          </a:p>
          <a:p>
            <a:pPr>
              <a:lnSpc>
                <a:spcPct val="80000"/>
              </a:lnSpc>
            </a:pPr>
            <a:r>
              <a:rPr lang="da-DK" sz="2400" dirty="0" smtClean="0"/>
              <a:t>Man kan kun opnå autonomi ved at synliggøre sig selv, egen udvikling og eget bidrag til velfærd</a:t>
            </a:r>
          </a:p>
          <a:p>
            <a:pPr>
              <a:lnSpc>
                <a:spcPct val="80000"/>
              </a:lnSpc>
            </a:pPr>
            <a:endParaRPr lang="da-DK" sz="2400" dirty="0" smtClean="0"/>
          </a:p>
          <a:p>
            <a:pPr>
              <a:lnSpc>
                <a:spcPct val="80000"/>
              </a:lnSpc>
            </a:pPr>
            <a:r>
              <a:rPr lang="da-DK" sz="2400" dirty="0" smtClean="0"/>
              <a:t>Selvreguleret refleksiv autonomi</a:t>
            </a:r>
          </a:p>
          <a:p>
            <a:pPr>
              <a:lnSpc>
                <a:spcPct val="80000"/>
              </a:lnSpc>
            </a:pPr>
            <a:endParaRPr lang="da-DK" sz="2400" dirty="0" smtClean="0"/>
          </a:p>
          <a:p>
            <a:pPr>
              <a:lnSpc>
                <a:spcPct val="80000"/>
              </a:lnSpc>
            </a:pPr>
            <a:r>
              <a:rPr lang="da-DK" sz="2400" dirty="0" smtClean="0"/>
              <a:t>At holde sig på cyklen kræver bevægelse</a:t>
            </a:r>
            <a:endParaRPr lang="da-DK"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Danmarks Lærerforening</a:t>
            </a:r>
            <a:endParaRPr lang="da-DK" dirty="0"/>
          </a:p>
        </p:txBody>
      </p:sp>
      <p:sp>
        <p:nvSpPr>
          <p:cNvPr id="3" name="Pladsholder til indhold 2"/>
          <p:cNvSpPr>
            <a:spLocks noGrp="1"/>
          </p:cNvSpPr>
          <p:nvPr>
            <p:ph idx="1"/>
          </p:nvPr>
        </p:nvSpPr>
        <p:spPr>
          <a:xfrm>
            <a:off x="1071538" y="1785926"/>
            <a:ext cx="7612087" cy="4786346"/>
          </a:xfrm>
        </p:spPr>
        <p:txBody>
          <a:bodyPr/>
          <a:lstStyle/>
          <a:p>
            <a:r>
              <a:rPr lang="da-DK" dirty="0" smtClean="0"/>
              <a:t>”Folkeskolelærere evaluerer allerede”</a:t>
            </a:r>
          </a:p>
          <a:p>
            <a:endParaRPr lang="da-DK" dirty="0" smtClean="0"/>
          </a:p>
          <a:p>
            <a:r>
              <a:rPr lang="da-DK" dirty="0" smtClean="0"/>
              <a:t>At være professionel er at bruge sin intuition</a:t>
            </a:r>
          </a:p>
          <a:p>
            <a:endParaRPr lang="da-DK" dirty="0" smtClean="0"/>
          </a:p>
          <a:p>
            <a:r>
              <a:rPr lang="da-DK" dirty="0" smtClean="0"/>
              <a:t>”Skyttegravskrig”  ”rammerne for professionen undergraves”</a:t>
            </a:r>
          </a:p>
          <a:p>
            <a:endParaRPr lang="da-DK" dirty="0" smtClean="0"/>
          </a:p>
          <a:p>
            <a:r>
              <a:rPr lang="da-DK" dirty="0" smtClean="0"/>
              <a:t>Politikere bør vise lærere tillid </a:t>
            </a:r>
            <a:endParaRPr lang="da-DK"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Hvad er tillid?</a:t>
            </a:r>
            <a:endParaRPr lang="da-DK" dirty="0"/>
          </a:p>
        </p:txBody>
      </p:sp>
      <p:sp>
        <p:nvSpPr>
          <p:cNvPr id="3" name="Pladsholder til indhold 2"/>
          <p:cNvSpPr>
            <a:spLocks noGrp="1"/>
          </p:cNvSpPr>
          <p:nvPr>
            <p:ph idx="1"/>
          </p:nvPr>
        </p:nvSpPr>
        <p:spPr/>
        <p:txBody>
          <a:bodyPr/>
          <a:lstStyle/>
          <a:p>
            <a:r>
              <a:rPr lang="da-DK" dirty="0" smtClean="0"/>
              <a:t>DLF: fravær af styring</a:t>
            </a:r>
          </a:p>
          <a:p>
            <a:endParaRPr lang="da-DK" dirty="0" smtClean="0"/>
          </a:p>
          <a:p>
            <a:r>
              <a:rPr lang="da-DK" dirty="0" smtClean="0"/>
              <a:t>UVM: at vinde vælgeres tro på at politikere tager ansvar</a:t>
            </a:r>
          </a:p>
          <a:p>
            <a:endParaRPr lang="da-DK" dirty="0" smtClean="0"/>
          </a:p>
          <a:p>
            <a:r>
              <a:rPr lang="da-DK" dirty="0" smtClean="0"/>
              <a:t>Tillid forandrer sig alt efter hvorfra man iagttager</a:t>
            </a:r>
          </a:p>
          <a:p>
            <a:pPr>
              <a:buNone/>
            </a:pPr>
            <a:endParaRPr lang="da-DK"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Videre spørgsmål</a:t>
            </a:r>
            <a:endParaRPr lang="da-DK" dirty="0"/>
          </a:p>
        </p:txBody>
      </p:sp>
      <p:sp>
        <p:nvSpPr>
          <p:cNvPr id="3" name="Pladsholder til indhold 2"/>
          <p:cNvSpPr>
            <a:spLocks noGrp="1"/>
          </p:cNvSpPr>
          <p:nvPr>
            <p:ph idx="1"/>
          </p:nvPr>
        </p:nvSpPr>
        <p:spPr/>
        <p:txBody>
          <a:bodyPr/>
          <a:lstStyle/>
          <a:p>
            <a:r>
              <a:rPr lang="da-DK" dirty="0" smtClean="0"/>
              <a:t>Hvilke nye muligheder har en lærerforening for at skabe relationer til lærere og skoler, når foreningens repræsentation af disse ikke længere er selvfølgelig?</a:t>
            </a:r>
          </a:p>
          <a:p>
            <a:endParaRPr lang="da-DK" dirty="0" smtClean="0"/>
          </a:p>
          <a:p>
            <a:r>
              <a:rPr lang="da-DK" dirty="0" smtClean="0"/>
              <a:t>Hvordan kan en lærerforening kommunikere i </a:t>
            </a:r>
            <a:r>
              <a:rPr lang="da-DK" dirty="0" err="1" smtClean="0"/>
              <a:t>frihed-til-regimet</a:t>
            </a:r>
            <a:r>
              <a:rPr lang="da-DK" dirty="0" smtClean="0"/>
              <a:t>?</a:t>
            </a:r>
            <a:endParaRPr lang="da-DK"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Spørgsmål </a:t>
            </a:r>
            <a:endParaRPr lang="da-DK" dirty="0"/>
          </a:p>
        </p:txBody>
      </p:sp>
      <p:sp>
        <p:nvSpPr>
          <p:cNvPr id="3" name="Pladsholder til indhold 2"/>
          <p:cNvSpPr>
            <a:spLocks noGrp="1"/>
          </p:cNvSpPr>
          <p:nvPr>
            <p:ph idx="1"/>
          </p:nvPr>
        </p:nvSpPr>
        <p:spPr/>
        <p:txBody>
          <a:bodyPr>
            <a:normAutofit fontScale="85000" lnSpcReduction="10000"/>
          </a:bodyPr>
          <a:lstStyle/>
          <a:p>
            <a:r>
              <a:rPr lang="da-DK" dirty="0" smtClean="0"/>
              <a:t>Hvordan kan Lærerforeningen tage højde for, at betingelserne for at kommunikere som profession hele tiden forandres?</a:t>
            </a:r>
          </a:p>
          <a:p>
            <a:endParaRPr lang="da-DK" dirty="0" smtClean="0"/>
          </a:p>
          <a:p>
            <a:r>
              <a:rPr lang="da-DK" dirty="0" smtClean="0"/>
              <a:t>Hvordan kan lærerforeningen i stedet for at bede om tillid ved at frabede sig politisk indblanding levere dokumentation og indsigt i skolens arbejde, som politikere kan anvende i deres forsøg på at skabe tillid i befolkningen?</a:t>
            </a:r>
            <a:endParaRPr lang="da-DK"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Ny bog – udkommer i januar</a:t>
            </a:r>
            <a:endParaRPr lang="da-DK" dirty="0"/>
          </a:p>
        </p:txBody>
      </p:sp>
      <p:pic>
        <p:nvPicPr>
          <p:cNvPr id="1029" name="Picture 5"/>
          <p:cNvPicPr>
            <a:picLocks noGrp="1" noChangeAspect="1" noChangeArrowheads="1"/>
          </p:cNvPicPr>
          <p:nvPr>
            <p:ph idx="1"/>
          </p:nvPr>
        </p:nvPicPr>
        <p:blipFill>
          <a:blip r:embed="rId2"/>
          <a:srcRect/>
          <a:stretch>
            <a:fillRect/>
          </a:stretch>
        </p:blipFill>
        <p:spPr bwMode="auto">
          <a:xfrm>
            <a:off x="2285984" y="1857364"/>
            <a:ext cx="5072098" cy="464347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Spørgsmål</a:t>
            </a:r>
            <a:endParaRPr lang="da-DK" dirty="0"/>
          </a:p>
        </p:txBody>
      </p:sp>
      <p:sp>
        <p:nvSpPr>
          <p:cNvPr id="3" name="Pladsholder til indhold 2"/>
          <p:cNvSpPr>
            <a:spLocks noGrp="1"/>
          </p:cNvSpPr>
          <p:nvPr>
            <p:ph idx="1"/>
          </p:nvPr>
        </p:nvSpPr>
        <p:spPr/>
        <p:txBody>
          <a:bodyPr>
            <a:normAutofit fontScale="77500" lnSpcReduction="20000"/>
          </a:bodyPr>
          <a:lstStyle/>
          <a:p>
            <a:r>
              <a:rPr lang="da-DK" dirty="0" smtClean="0"/>
              <a:t>Hvorfor er repræsentation af lærere ikke længere lige til?</a:t>
            </a:r>
          </a:p>
          <a:p>
            <a:endParaRPr lang="da-DK" dirty="0" smtClean="0"/>
          </a:p>
          <a:p>
            <a:r>
              <a:rPr lang="da-DK" dirty="0" smtClean="0"/>
              <a:t>Hvilket politisk klima befinder folkeskolelærere sig i?</a:t>
            </a:r>
          </a:p>
          <a:p>
            <a:endParaRPr lang="da-DK" dirty="0" smtClean="0"/>
          </a:p>
          <a:p>
            <a:r>
              <a:rPr lang="da-DK" dirty="0" smtClean="0"/>
              <a:t>Hvorfor slår skoleargumenter ikke igennem?</a:t>
            </a:r>
          </a:p>
          <a:p>
            <a:endParaRPr lang="da-DK" dirty="0" smtClean="0"/>
          </a:p>
          <a:p>
            <a:r>
              <a:rPr lang="da-DK" dirty="0" smtClean="0"/>
              <a:t>Gælder metodefrihed og autonomi ikke længere?</a:t>
            </a:r>
          </a:p>
          <a:p>
            <a:endParaRPr lang="da-DK" dirty="0" smtClean="0"/>
          </a:p>
          <a:p>
            <a:r>
              <a:rPr lang="da-DK" dirty="0" smtClean="0"/>
              <a:t>Hvorfor viser regeringen ikke skolerne tillid?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Fra institution til organisation</a:t>
            </a:r>
            <a:endParaRPr lang="da-DK" dirty="0"/>
          </a:p>
        </p:txBody>
      </p:sp>
      <p:sp>
        <p:nvSpPr>
          <p:cNvPr id="3" name="Pladsholder til indhold 2"/>
          <p:cNvSpPr>
            <a:spLocks noGrp="1"/>
          </p:cNvSpPr>
          <p:nvPr>
            <p:ph idx="1"/>
          </p:nvPr>
        </p:nvSpPr>
        <p:spPr/>
        <p:txBody>
          <a:bodyPr/>
          <a:lstStyle/>
          <a:p>
            <a:r>
              <a:rPr lang="da-DK" sz="2400" dirty="0" smtClean="0"/>
              <a:t>Omstrukturering af den offentlige sektor</a:t>
            </a:r>
          </a:p>
          <a:p>
            <a:r>
              <a:rPr lang="da-DK" sz="2400" dirty="0" smtClean="0"/>
              <a:t>Fra institution i hierarki</a:t>
            </a:r>
          </a:p>
          <a:p>
            <a:r>
              <a:rPr lang="da-DK" sz="2400" dirty="0" smtClean="0"/>
              <a:t>Til organisationer med selvstændigt ansvar for at aflæse omverdenens krav og strategisk omstille organisation i forhold hertil</a:t>
            </a:r>
          </a:p>
          <a:p>
            <a:r>
              <a:rPr lang="da-DK" sz="2400" dirty="0" smtClean="0"/>
              <a:t>Drilsk kombination af selvstyring og styring</a:t>
            </a:r>
          </a:p>
          <a:p>
            <a:r>
              <a:rPr lang="da-DK" sz="2400" dirty="0" smtClean="0"/>
              <a:t>Forventning om at skolen benytter viden og beder om supervision fra mange forskellige vidensområder</a:t>
            </a:r>
            <a:endParaRPr lang="da-DK"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Forandring og omstilling</a:t>
            </a:r>
            <a:endParaRPr lang="da-DK" dirty="0"/>
          </a:p>
        </p:txBody>
      </p:sp>
      <p:pic>
        <p:nvPicPr>
          <p:cNvPr id="1026" name="Picture 2"/>
          <p:cNvPicPr>
            <a:picLocks noGrp="1" noChangeAspect="1" noChangeArrowheads="1"/>
          </p:cNvPicPr>
          <p:nvPr>
            <p:ph idx="1"/>
          </p:nvPr>
        </p:nvPicPr>
        <p:blipFill>
          <a:blip r:embed="rId3"/>
          <a:stretch>
            <a:fillRect/>
          </a:stretch>
        </p:blipFill>
        <p:spPr bwMode="auto">
          <a:xfrm>
            <a:off x="1785918" y="2143116"/>
            <a:ext cx="5622154" cy="392909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Repræsentation i forandring</a:t>
            </a:r>
            <a:endParaRPr lang="da-DK" dirty="0"/>
          </a:p>
        </p:txBody>
      </p:sp>
      <p:sp>
        <p:nvSpPr>
          <p:cNvPr id="3" name="Pladsholder til indhold 2"/>
          <p:cNvSpPr>
            <a:spLocks noGrp="1"/>
          </p:cNvSpPr>
          <p:nvPr>
            <p:ph idx="1"/>
          </p:nvPr>
        </p:nvSpPr>
        <p:spPr>
          <a:xfrm>
            <a:off x="1071538" y="1827212"/>
            <a:ext cx="7786742" cy="4745059"/>
          </a:xfrm>
        </p:spPr>
        <p:txBody>
          <a:bodyPr/>
          <a:lstStyle/>
          <a:p>
            <a:r>
              <a:rPr lang="da-DK" sz="2400" dirty="0" smtClean="0"/>
              <a:t>Relationen mellem skole og lærerforening forandres. Skolen er ikke blot ramme om lærerstandens arbejde</a:t>
            </a:r>
          </a:p>
          <a:p>
            <a:endParaRPr lang="da-DK" sz="2400" dirty="0" smtClean="0"/>
          </a:p>
          <a:p>
            <a:r>
              <a:rPr lang="da-DK" sz="2400" dirty="0" smtClean="0"/>
              <a:t>Velfærdsproduktion er forventning om service på mange fronter</a:t>
            </a:r>
          </a:p>
          <a:p>
            <a:endParaRPr lang="da-DK" sz="2400" dirty="0" smtClean="0"/>
          </a:p>
          <a:p>
            <a:r>
              <a:rPr lang="da-DK" sz="2400" dirty="0" smtClean="0"/>
              <a:t>Skoleledelse er også offentlig ledelse</a:t>
            </a:r>
          </a:p>
          <a:p>
            <a:endParaRPr lang="da-DK" sz="2400" dirty="0" smtClean="0"/>
          </a:p>
          <a:p>
            <a:r>
              <a:rPr lang="da-DK" sz="2400" dirty="0" smtClean="0"/>
              <a:t>Skolen henvender sig til multipel omverden for viden, redskaber, løsninger</a:t>
            </a:r>
          </a:p>
          <a:p>
            <a:endParaRPr lang="da-DK"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Skolens politiske omverden</a:t>
            </a:r>
            <a:endParaRPr lang="da-DK" dirty="0"/>
          </a:p>
        </p:txBody>
      </p:sp>
      <p:sp>
        <p:nvSpPr>
          <p:cNvPr id="3" name="Pladsholder til indhold 2"/>
          <p:cNvSpPr>
            <a:spLocks noGrp="1"/>
          </p:cNvSpPr>
          <p:nvPr>
            <p:ph idx="1"/>
          </p:nvPr>
        </p:nvSpPr>
        <p:spPr>
          <a:xfrm>
            <a:off x="1370013" y="1827212"/>
            <a:ext cx="7313612" cy="4673621"/>
          </a:xfrm>
        </p:spPr>
        <p:txBody>
          <a:bodyPr/>
          <a:lstStyle/>
          <a:p>
            <a:r>
              <a:rPr lang="da-DK" sz="2400" b="1" dirty="0" smtClean="0"/>
              <a:t>Eksempel: Evalueringskultur</a:t>
            </a:r>
          </a:p>
          <a:p>
            <a:endParaRPr lang="da-DK" sz="2400" b="1" dirty="0" smtClean="0"/>
          </a:p>
          <a:p>
            <a:pPr>
              <a:lnSpc>
                <a:spcPct val="90000"/>
              </a:lnSpc>
            </a:pPr>
            <a:r>
              <a:rPr lang="da-DK" sz="2400" dirty="0" smtClean="0"/>
              <a:t>OECD-rapport 2004: Den danske folkeskole mangler evalueringskultur</a:t>
            </a:r>
          </a:p>
          <a:p>
            <a:pPr>
              <a:lnSpc>
                <a:spcPct val="90000"/>
              </a:lnSpc>
            </a:pPr>
            <a:endParaRPr lang="da-DK" sz="2400" dirty="0" smtClean="0"/>
          </a:p>
          <a:p>
            <a:pPr>
              <a:lnSpc>
                <a:spcPct val="90000"/>
              </a:lnSpc>
            </a:pPr>
            <a:r>
              <a:rPr lang="da-DK" sz="2400" dirty="0" smtClean="0"/>
              <a:t>Umiddelbart politisk efterspil:</a:t>
            </a:r>
          </a:p>
          <a:p>
            <a:pPr>
              <a:lnSpc>
                <a:spcPct val="90000"/>
              </a:lnSpc>
            </a:pPr>
            <a:endParaRPr lang="da-DK" sz="2400" dirty="0" smtClean="0"/>
          </a:p>
          <a:p>
            <a:pPr>
              <a:lnSpc>
                <a:spcPct val="90000"/>
              </a:lnSpc>
            </a:pPr>
            <a:r>
              <a:rPr lang="da-DK" sz="2400" dirty="0" smtClean="0"/>
              <a:t>Elevplaner og nationale test</a:t>
            </a:r>
          </a:p>
          <a:p>
            <a:pPr>
              <a:lnSpc>
                <a:spcPct val="90000"/>
              </a:lnSpc>
            </a:pPr>
            <a:endParaRPr lang="da-DK" sz="2400" dirty="0" smtClean="0"/>
          </a:p>
          <a:p>
            <a:pPr>
              <a:lnSpc>
                <a:spcPct val="90000"/>
              </a:lnSpc>
            </a:pPr>
            <a:r>
              <a:rPr lang="da-DK" sz="2400" dirty="0" smtClean="0"/>
              <a:t>Protester fra DLF, forskere fra DPU, lærere på Frederiksberg etc.</a:t>
            </a:r>
          </a:p>
          <a:p>
            <a:endParaRPr lang="da-DK"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Men hvad sker der så?</a:t>
            </a:r>
            <a:endParaRPr lang="da-DK" dirty="0"/>
          </a:p>
        </p:txBody>
      </p:sp>
      <p:sp>
        <p:nvSpPr>
          <p:cNvPr id="3" name="Pladsholder til indhold 2"/>
          <p:cNvSpPr>
            <a:spLocks noGrp="1"/>
          </p:cNvSpPr>
          <p:nvPr>
            <p:ph idx="1"/>
          </p:nvPr>
        </p:nvSpPr>
        <p:spPr>
          <a:xfrm>
            <a:off x="1370013" y="1643050"/>
            <a:ext cx="7313612" cy="4929222"/>
          </a:xfrm>
        </p:spPr>
        <p:txBody>
          <a:bodyPr/>
          <a:lstStyle/>
          <a:p>
            <a:pPr>
              <a:lnSpc>
                <a:spcPct val="80000"/>
              </a:lnSpc>
            </a:pPr>
            <a:r>
              <a:rPr lang="da-DK" sz="2400" dirty="0" smtClean="0"/>
              <a:t>Rapport fra EVA: God evalueringspraksis er lærerens vedvarende interesse, kontinuerlig del af lærerens dagligdag, lærerens evne til at reflektere over egen brug af evaluering</a:t>
            </a:r>
          </a:p>
          <a:p>
            <a:pPr>
              <a:lnSpc>
                <a:spcPct val="80000"/>
              </a:lnSpc>
            </a:pPr>
            <a:endParaRPr lang="da-DK" sz="2400" dirty="0" smtClean="0"/>
          </a:p>
          <a:p>
            <a:pPr>
              <a:lnSpc>
                <a:spcPct val="80000"/>
              </a:lnSpc>
            </a:pPr>
            <a:r>
              <a:rPr lang="da-DK" sz="2400" dirty="0" smtClean="0"/>
              <a:t>Evaluering er nu ikke prøver og test, men ændring i måde lærere tænker og handler</a:t>
            </a:r>
          </a:p>
          <a:p>
            <a:pPr>
              <a:lnSpc>
                <a:spcPct val="80000"/>
              </a:lnSpc>
            </a:pPr>
            <a:endParaRPr lang="da-DK" sz="2400" dirty="0" smtClean="0"/>
          </a:p>
          <a:p>
            <a:pPr>
              <a:lnSpc>
                <a:spcPct val="80000"/>
              </a:lnSpc>
            </a:pPr>
            <a:r>
              <a:rPr lang="da-DK" sz="2400" dirty="0" smtClean="0"/>
              <a:t>Fra evaluering til selvevaluering, fra kontrol til selv- eller kollegakontrol</a:t>
            </a:r>
          </a:p>
          <a:p>
            <a:pPr>
              <a:lnSpc>
                <a:spcPct val="80000"/>
              </a:lnSpc>
            </a:pPr>
            <a:endParaRPr lang="da-DK" sz="2400" dirty="0" smtClean="0"/>
          </a:p>
          <a:p>
            <a:pPr>
              <a:lnSpc>
                <a:spcPct val="80000"/>
              </a:lnSpc>
            </a:pPr>
            <a:r>
              <a:rPr lang="da-DK" sz="2400" dirty="0" smtClean="0"/>
              <a:t>Politikerne opdager modstand</a:t>
            </a:r>
          </a:p>
          <a:p>
            <a:pPr>
              <a:lnSpc>
                <a:spcPct val="80000"/>
              </a:lnSpc>
            </a:pPr>
            <a:endParaRPr lang="da-DK"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Styringsparadokser</a:t>
            </a:r>
            <a:endParaRPr lang="da-DK" dirty="0"/>
          </a:p>
        </p:txBody>
      </p:sp>
      <p:sp>
        <p:nvSpPr>
          <p:cNvPr id="3" name="Pladsholder til indhold 2"/>
          <p:cNvSpPr>
            <a:spLocks noGrp="1"/>
          </p:cNvSpPr>
          <p:nvPr>
            <p:ph idx="1"/>
          </p:nvPr>
        </p:nvSpPr>
        <p:spPr/>
        <p:txBody>
          <a:bodyPr/>
          <a:lstStyle/>
          <a:p>
            <a:r>
              <a:rPr lang="da-DK" dirty="0" smtClean="0"/>
              <a:t>Styring styrer ikke!</a:t>
            </a:r>
          </a:p>
          <a:p>
            <a:endParaRPr lang="da-DK" dirty="0" smtClean="0"/>
          </a:p>
          <a:p>
            <a:r>
              <a:rPr lang="da-DK" dirty="0" smtClean="0"/>
              <a:t>Når de styrede får øje på styring gør de modstand</a:t>
            </a:r>
          </a:p>
          <a:p>
            <a:endParaRPr lang="da-DK" dirty="0" smtClean="0"/>
          </a:p>
          <a:p>
            <a:r>
              <a:rPr lang="da-DK" dirty="0" smtClean="0"/>
              <a:t>Det at styre står i vejen for styring</a:t>
            </a:r>
            <a:endParaRPr lang="da-DK"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1187450" y="1628775"/>
            <a:ext cx="7705725" cy="5040313"/>
          </a:xfrm>
        </p:spPr>
        <p:txBody>
          <a:bodyPr/>
          <a:lstStyle/>
          <a:p>
            <a:pPr>
              <a:lnSpc>
                <a:spcPct val="80000"/>
              </a:lnSpc>
            </a:pPr>
            <a:r>
              <a:rPr lang="da-DK" sz="2100" dirty="0"/>
              <a:t>Selvevaluering (EVA)</a:t>
            </a:r>
          </a:p>
          <a:p>
            <a:pPr>
              <a:lnSpc>
                <a:spcPct val="80000"/>
              </a:lnSpc>
            </a:pPr>
            <a:endParaRPr lang="da-DK" sz="2100" dirty="0"/>
          </a:p>
          <a:p>
            <a:pPr>
              <a:lnSpc>
                <a:spcPct val="80000"/>
              </a:lnSpc>
            </a:pPr>
            <a:r>
              <a:rPr lang="da-DK" sz="2100" dirty="0"/>
              <a:t>Lærere skal have indsigt i egen adfærd og af egen vilje arbejde for evalueringskultur (OECD)</a:t>
            </a:r>
          </a:p>
          <a:p>
            <a:pPr>
              <a:lnSpc>
                <a:spcPct val="80000"/>
              </a:lnSpc>
            </a:pPr>
            <a:endParaRPr lang="da-DK" sz="2100" dirty="0"/>
          </a:p>
          <a:p>
            <a:pPr>
              <a:lnSpc>
                <a:spcPct val="80000"/>
              </a:lnSpc>
            </a:pPr>
            <a:r>
              <a:rPr lang="da-DK" sz="2100" dirty="0"/>
              <a:t>Læreren skal selv begrunde, reflektere over hvorfor netop denne evaluering i dag i denne situation</a:t>
            </a:r>
          </a:p>
          <a:p>
            <a:pPr>
              <a:lnSpc>
                <a:spcPct val="80000"/>
              </a:lnSpc>
            </a:pPr>
            <a:endParaRPr lang="da-DK" sz="2100" dirty="0"/>
          </a:p>
          <a:p>
            <a:pPr>
              <a:lnSpc>
                <a:spcPct val="80000"/>
              </a:lnSpc>
            </a:pPr>
            <a:r>
              <a:rPr lang="da-DK" sz="2100" dirty="0"/>
              <a:t>Læreren skal anvende ”sund, kritisk tilgang” til brug af evaluering</a:t>
            </a:r>
          </a:p>
          <a:p>
            <a:pPr>
              <a:lnSpc>
                <a:spcPct val="80000"/>
              </a:lnSpc>
              <a:buFont typeface="Wingdings" pitchFamily="2" charset="2"/>
              <a:buNone/>
            </a:pPr>
            <a:endParaRPr lang="da-DK" sz="2100" dirty="0"/>
          </a:p>
          <a:p>
            <a:pPr>
              <a:lnSpc>
                <a:spcPct val="80000"/>
              </a:lnSpc>
            </a:pPr>
            <a:r>
              <a:rPr lang="da-DK" sz="2100" dirty="0"/>
              <a:t>”Skolens aktører skal lære at fiske, ikke bare få en allerede fanget fisk stukket i hånden” (UVM)</a:t>
            </a:r>
          </a:p>
          <a:p>
            <a:pPr>
              <a:lnSpc>
                <a:spcPct val="80000"/>
              </a:lnSpc>
            </a:pPr>
            <a:endParaRPr lang="da-DK" sz="2100" dirty="0"/>
          </a:p>
          <a:p>
            <a:pPr>
              <a:lnSpc>
                <a:spcPct val="80000"/>
              </a:lnSpc>
              <a:buFont typeface="Wingdings" pitchFamily="2" charset="2"/>
              <a:buNone/>
            </a:pPr>
            <a:endParaRPr lang="da-DK" sz="2100" dirty="0"/>
          </a:p>
          <a:p>
            <a:pPr>
              <a:lnSpc>
                <a:spcPct val="80000"/>
              </a:lnSpc>
              <a:buFont typeface="Wingdings" pitchFamily="2" charset="2"/>
              <a:buNone/>
            </a:pPr>
            <a:endParaRPr lang="da-DK" sz="2100" dirty="0"/>
          </a:p>
        </p:txBody>
      </p:sp>
      <p:sp>
        <p:nvSpPr>
          <p:cNvPr id="28676" name="Rectangle 4"/>
          <p:cNvSpPr>
            <a:spLocks noGrp="1" noChangeArrowheads="1"/>
          </p:cNvSpPr>
          <p:nvPr>
            <p:ph type="title"/>
          </p:nvPr>
        </p:nvSpPr>
        <p:spPr/>
        <p:txBody>
          <a:bodyPr/>
          <a:lstStyle/>
          <a:p>
            <a:r>
              <a:rPr lang="da-DK"/>
              <a:t>Alternative styringsstrategier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
        <a:cs typeface=""/>
      </a:majorFont>
      <a:minorFont>
        <a:latin typeface="Verdana"/>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529</TotalTime>
  <Words>1643</Words>
  <Application>Microsoft Office PowerPoint</Application>
  <PresentationFormat>Skærmshow (4:3)</PresentationFormat>
  <Paragraphs>191</Paragraphs>
  <Slides>19</Slides>
  <Notes>13</Notes>
  <HiddenSlides>0</HiddenSlides>
  <MMClips>0</MMClips>
  <ScaleCrop>false</ScaleCrop>
  <HeadingPairs>
    <vt:vector size="4" baseType="variant">
      <vt:variant>
        <vt:lpstr>Tema</vt:lpstr>
      </vt:variant>
      <vt:variant>
        <vt:i4>1</vt:i4>
      </vt:variant>
      <vt:variant>
        <vt:lpstr>Diastitler</vt:lpstr>
      </vt:variant>
      <vt:variant>
        <vt:i4>19</vt:i4>
      </vt:variant>
    </vt:vector>
  </HeadingPairs>
  <TitlesOfParts>
    <vt:vector size="20" baseType="lpstr">
      <vt:lpstr>Eclipse</vt:lpstr>
      <vt:lpstr>   Kulturstyring og læreridentitet  Pædagogisk politik og strategiske muligheder</vt:lpstr>
      <vt:lpstr>Spørgsmål</vt:lpstr>
      <vt:lpstr>Fra institution til organisation</vt:lpstr>
      <vt:lpstr>Forandring og omstilling</vt:lpstr>
      <vt:lpstr>Repræsentation i forandring</vt:lpstr>
      <vt:lpstr>Skolens politiske omverden</vt:lpstr>
      <vt:lpstr>Men hvad sker der så?</vt:lpstr>
      <vt:lpstr>Styringsparadokser</vt:lpstr>
      <vt:lpstr>Alternative styringsstrategier</vt:lpstr>
      <vt:lpstr>Kampagnestyring</vt:lpstr>
      <vt:lpstr>Skoledebat </vt:lpstr>
      <vt:lpstr>Kampagnen immuniserer sig mod kritik</vt:lpstr>
      <vt:lpstr>Kulturstyring og læreridentitet</vt:lpstr>
      <vt:lpstr>Metodefrihed og autonomi</vt:lpstr>
      <vt:lpstr>Danmarks Lærerforening</vt:lpstr>
      <vt:lpstr>Hvad er tillid?</vt:lpstr>
      <vt:lpstr>Videre spørgsmål</vt:lpstr>
      <vt:lpstr>Spørgsmål </vt:lpstr>
      <vt:lpstr>Ny bog – udkommer i januar</vt:lpstr>
    </vt:vector>
  </TitlesOfParts>
  <Company>CBS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Kulturstyring og læreridentitet Pædagogisk politik og strategiske muligheder</dc:title>
  <dc:creator>dc7700 dk install</dc:creator>
  <cp:lastModifiedBy>dc7700 dk install</cp:lastModifiedBy>
  <cp:revision>30</cp:revision>
  <dcterms:created xsi:type="dcterms:W3CDTF">2008-11-12T13:00:51Z</dcterms:created>
  <dcterms:modified xsi:type="dcterms:W3CDTF">2008-11-24T10:56:38Z</dcterms:modified>
</cp:coreProperties>
</file>